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 id="2147483667" r:id="rId2"/>
    <p:sldMasterId id="2147483671" r:id="rId3"/>
    <p:sldMasterId id="2147483673" r:id="rId4"/>
  </p:sldMasterIdLst>
  <p:notesMasterIdLst>
    <p:notesMasterId r:id="rId56"/>
  </p:notesMasterIdLst>
  <p:handoutMasterIdLst>
    <p:handoutMasterId r:id="rId57"/>
  </p:handoutMasterIdLst>
  <p:sldIdLst>
    <p:sldId id="272" r:id="rId5"/>
    <p:sldId id="362" r:id="rId6"/>
    <p:sldId id="361" r:id="rId7"/>
    <p:sldId id="603" r:id="rId8"/>
    <p:sldId id="363" r:id="rId9"/>
    <p:sldId id="366" r:id="rId10"/>
    <p:sldId id="609" r:id="rId11"/>
    <p:sldId id="605" r:id="rId12"/>
    <p:sldId id="367" r:id="rId13"/>
    <p:sldId id="369" r:id="rId14"/>
    <p:sldId id="368" r:id="rId15"/>
    <p:sldId id="375" r:id="rId16"/>
    <p:sldId id="376" r:id="rId17"/>
    <p:sldId id="613" r:id="rId18"/>
    <p:sldId id="614" r:id="rId19"/>
    <p:sldId id="615" r:id="rId20"/>
    <p:sldId id="616" r:id="rId21"/>
    <p:sldId id="608" r:id="rId22"/>
    <p:sldId id="360" r:id="rId23"/>
    <p:sldId id="612" r:id="rId24"/>
    <p:sldId id="324" r:id="rId25"/>
    <p:sldId id="326" r:id="rId26"/>
    <p:sldId id="330" r:id="rId27"/>
    <p:sldId id="328" r:id="rId28"/>
    <p:sldId id="303" r:id="rId29"/>
    <p:sldId id="606" r:id="rId30"/>
    <p:sldId id="621" r:id="rId31"/>
    <p:sldId id="377" r:id="rId32"/>
    <p:sldId id="380" r:id="rId33"/>
    <p:sldId id="344" r:id="rId34"/>
    <p:sldId id="372" r:id="rId35"/>
    <p:sldId id="345" r:id="rId36"/>
    <p:sldId id="610" r:id="rId37"/>
    <p:sldId id="618" r:id="rId38"/>
    <p:sldId id="619" r:id="rId39"/>
    <p:sldId id="620" r:id="rId40"/>
    <p:sldId id="611" r:id="rId41"/>
    <p:sldId id="617" r:id="rId42"/>
    <p:sldId id="371" r:id="rId43"/>
    <p:sldId id="373" r:id="rId44"/>
    <p:sldId id="374" r:id="rId45"/>
    <p:sldId id="378" r:id="rId46"/>
    <p:sldId id="379" r:id="rId47"/>
    <p:sldId id="381" r:id="rId48"/>
    <p:sldId id="382" r:id="rId49"/>
    <p:sldId id="364" r:id="rId50"/>
    <p:sldId id="365" r:id="rId51"/>
    <p:sldId id="300" r:id="rId52"/>
    <p:sldId id="311" r:id="rId53"/>
    <p:sldId id="312" r:id="rId54"/>
    <p:sldId id="370" r:id="rId55"/>
  </p:sldIdLst>
  <p:sldSz cx="9144000" cy="5143500" type="screen16x9"/>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evads" id="{3F7B96F9-CD7B-42B2-8C0C-D29AB9EEF09B}">
          <p14:sldIdLst>
            <p14:sldId id="272"/>
            <p14:sldId id="362"/>
            <p14:sldId id="361"/>
          </p14:sldIdLst>
        </p14:section>
        <p14:section name="Kas ir demokrātija" id="{BA494DE0-03E2-4678-9E9C-E2E0C5ECF923}">
          <p14:sldIdLst>
            <p14:sldId id="603"/>
            <p14:sldId id="363"/>
            <p14:sldId id="366"/>
            <p14:sldId id="609"/>
          </p14:sldIdLst>
        </p14:section>
        <p14:section name="Ko maina viena balss" id="{3762043A-ECBD-A24E-8C9E-77CB1FCE4707}">
          <p14:sldIdLst>
            <p14:sldId id="605"/>
            <p14:sldId id="367"/>
            <p14:sldId id="369"/>
            <p14:sldId id="368"/>
            <p14:sldId id="375"/>
            <p14:sldId id="376"/>
            <p14:sldId id="613"/>
            <p14:sldId id="614"/>
            <p14:sldId id="615"/>
            <p14:sldId id="616"/>
          </p14:sldIdLst>
        </p14:section>
        <p14:section name="Līdztiesība vēlētājiem un kandidātiem" id="{0E793F4B-FE20-41AF-B2C3-A39228C587BE}">
          <p14:sldIdLst>
            <p14:sldId id="608"/>
            <p14:sldId id="360"/>
            <p14:sldId id="612"/>
            <p14:sldId id="324"/>
            <p14:sldId id="326"/>
            <p14:sldId id="330"/>
            <p14:sldId id="328"/>
            <p14:sldId id="303"/>
            <p14:sldId id="606"/>
            <p14:sldId id="621"/>
          </p14:sldIdLst>
        </p14:section>
        <p14:section name="Demogrāfija" id="{B17DC744-44B3-45E8-9DD6-BBD0A1F32679}">
          <p14:sldIdLst>
            <p14:sldId id="377"/>
            <p14:sldId id="380"/>
            <p14:sldId id="344"/>
            <p14:sldId id="372"/>
            <p14:sldId id="345"/>
          </p14:sldIdLst>
        </p14:section>
        <p14:section name="Nopirkšana vai nozagšana" id="{1E2A2CCE-DE3A-5F45-A39A-C5F55D371862}">
          <p14:sldIdLst>
            <p14:sldId id="610"/>
            <p14:sldId id="618"/>
            <p14:sldId id="619"/>
            <p14:sldId id="620"/>
            <p14:sldId id="611"/>
            <p14:sldId id="617"/>
          </p14:sldIdLst>
        </p14:section>
        <p14:section name="Partiju iedalījums" id="{43F21B26-B783-494D-8B07-46B3B0529C3F}">
          <p14:sldIdLst>
            <p14:sldId id="371"/>
            <p14:sldId id="373"/>
            <p14:sldId id="374"/>
            <p14:sldId id="378"/>
            <p14:sldId id="379"/>
            <p14:sldId id="381"/>
            <p14:sldId id="382"/>
          </p14:sldIdLst>
        </p14:section>
        <p14:section name="Secinājumi" id="{12231C97-BD64-45EA-906F-077EC5232BF8}">
          <p14:sldIdLst>
            <p14:sldId id="364"/>
            <p14:sldId id="365"/>
            <p14:sldId id="300"/>
            <p14:sldId id="311"/>
            <p14:sldId id="312"/>
            <p14:sldId id="37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sitis, Kalvis" initials="ka"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FF2D"/>
    <a:srgbClr val="FF2D2D"/>
    <a:srgbClr val="2DD20F"/>
    <a:srgbClr val="66FF33"/>
    <a:srgbClr val="FFB487"/>
    <a:srgbClr val="FF5A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17"/>
    <p:restoredTop sz="79893" autoAdjust="0"/>
  </p:normalViewPr>
  <p:slideViewPr>
    <p:cSldViewPr>
      <p:cViewPr varScale="1">
        <p:scale>
          <a:sx n="96" d="100"/>
          <a:sy n="96" d="100"/>
        </p:scale>
        <p:origin x="168" y="848"/>
      </p:cViewPr>
      <p:guideLst>
        <p:guide orient="horz" pos="1620"/>
        <p:guide pos="2880"/>
      </p:guideLst>
    </p:cSldViewPr>
  </p:slideViewPr>
  <p:notesTextViewPr>
    <p:cViewPr>
      <p:scale>
        <a:sx n="1" d="1"/>
        <a:sy n="1" d="1"/>
      </p:scale>
      <p:origin x="0" y="0"/>
    </p:cViewPr>
  </p:notesTextViewPr>
  <p:notesViewPr>
    <p:cSldViewPr>
      <p:cViewPr varScale="1">
        <p:scale>
          <a:sx n="50" d="100"/>
          <a:sy n="50" d="100"/>
        </p:scale>
        <p:origin x="-2970" y="-96"/>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3A3B34D6-6777-40CA-B215-158811C08A03}" type="datetimeFigureOut">
              <a:rPr lang="en-GB" smtClean="0"/>
              <a:t>01/10/2018</a:t>
            </a:fld>
            <a:endParaRPr lang="en-GB"/>
          </a:p>
        </p:txBody>
      </p:sp>
      <p:sp>
        <p:nvSpPr>
          <p:cNvPr id="4" name="Footer Placehold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E243CBEC-3EF6-4DCD-BB7A-90EBBA3C59B2}" type="slidenum">
              <a:rPr lang="en-GB" smtClean="0"/>
              <a:t>‹#›</a:t>
            </a:fld>
            <a:endParaRPr lang="en-GB"/>
          </a:p>
        </p:txBody>
      </p:sp>
    </p:spTree>
    <p:extLst>
      <p:ext uri="{BB962C8B-B14F-4D97-AF65-F5344CB8AC3E}">
        <p14:creationId xmlns:p14="http://schemas.microsoft.com/office/powerpoint/2010/main" val="6446552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8" name="PlaceHolder 1"/>
          <p:cNvSpPr>
            <a:spLocks noGrp="1"/>
          </p:cNvSpPr>
          <p:nvPr>
            <p:ph type="body"/>
          </p:nvPr>
        </p:nvSpPr>
        <p:spPr>
          <a:xfrm>
            <a:off x="787097" y="5259722"/>
            <a:ext cx="6296406" cy="4982686"/>
          </a:xfrm>
          <a:prstGeom prst="rect">
            <a:avLst/>
          </a:prstGeom>
        </p:spPr>
        <p:txBody>
          <a:bodyPr wrap="none" lIns="0" tIns="0" rIns="0" bIns="0"/>
          <a:lstStyle/>
          <a:p>
            <a:r>
              <a:rPr lang="en-US"/>
              <a:t>Click to edit the notes format</a:t>
            </a:r>
            <a:endParaRPr/>
          </a:p>
        </p:txBody>
      </p:sp>
      <p:sp>
        <p:nvSpPr>
          <p:cNvPr id="89" name="PlaceHolder 2"/>
          <p:cNvSpPr>
            <a:spLocks noGrp="1"/>
          </p:cNvSpPr>
          <p:nvPr>
            <p:ph type="hdr"/>
          </p:nvPr>
        </p:nvSpPr>
        <p:spPr>
          <a:xfrm>
            <a:off x="2" y="2"/>
            <a:ext cx="3415611" cy="553279"/>
          </a:xfrm>
          <a:prstGeom prst="rect">
            <a:avLst/>
          </a:prstGeom>
        </p:spPr>
        <p:txBody>
          <a:bodyPr wrap="none" lIns="0" tIns="0" rIns="0" bIns="0"/>
          <a:lstStyle/>
          <a:p>
            <a:r>
              <a:rPr lang="en-US"/>
              <a:t>&lt;header&gt;</a:t>
            </a:r>
            <a:endParaRPr/>
          </a:p>
        </p:txBody>
      </p:sp>
      <p:sp>
        <p:nvSpPr>
          <p:cNvPr id="90" name="PlaceHolder 3"/>
          <p:cNvSpPr>
            <a:spLocks noGrp="1"/>
          </p:cNvSpPr>
          <p:nvPr>
            <p:ph type="dt"/>
          </p:nvPr>
        </p:nvSpPr>
        <p:spPr>
          <a:xfrm>
            <a:off x="4454989" y="2"/>
            <a:ext cx="3415611" cy="553279"/>
          </a:xfrm>
          <a:prstGeom prst="rect">
            <a:avLst/>
          </a:prstGeom>
        </p:spPr>
        <p:txBody>
          <a:bodyPr wrap="none" lIns="0" tIns="0" rIns="0" bIns="0"/>
          <a:lstStyle/>
          <a:p>
            <a:pPr algn="r"/>
            <a:r>
              <a:rPr lang="en-US"/>
              <a:t>&lt;date/time&gt;</a:t>
            </a:r>
            <a:endParaRPr/>
          </a:p>
        </p:txBody>
      </p:sp>
      <p:sp>
        <p:nvSpPr>
          <p:cNvPr id="91" name="PlaceHolder 4"/>
          <p:cNvSpPr>
            <a:spLocks noGrp="1"/>
          </p:cNvSpPr>
          <p:nvPr>
            <p:ph type="ftr"/>
          </p:nvPr>
        </p:nvSpPr>
        <p:spPr>
          <a:xfrm>
            <a:off x="2" y="10519843"/>
            <a:ext cx="3415611" cy="553279"/>
          </a:xfrm>
          <a:prstGeom prst="rect">
            <a:avLst/>
          </a:prstGeom>
        </p:spPr>
        <p:txBody>
          <a:bodyPr wrap="none" lIns="0" tIns="0" rIns="0" bIns="0" anchor="b"/>
          <a:lstStyle/>
          <a:p>
            <a:r>
              <a:rPr lang="en-US"/>
              <a:t>&lt;footer&gt;</a:t>
            </a:r>
            <a:endParaRPr/>
          </a:p>
        </p:txBody>
      </p:sp>
      <p:sp>
        <p:nvSpPr>
          <p:cNvPr id="92" name="PlaceHolder 5"/>
          <p:cNvSpPr>
            <a:spLocks noGrp="1"/>
          </p:cNvSpPr>
          <p:nvPr>
            <p:ph type="sldNum"/>
          </p:nvPr>
        </p:nvSpPr>
        <p:spPr>
          <a:xfrm>
            <a:off x="4454989" y="10519843"/>
            <a:ext cx="3415611" cy="553279"/>
          </a:xfrm>
          <a:prstGeom prst="rect">
            <a:avLst/>
          </a:prstGeom>
        </p:spPr>
        <p:txBody>
          <a:bodyPr wrap="none" lIns="0" tIns="0" rIns="0" bIns="0" anchor="b"/>
          <a:lstStyle/>
          <a:p>
            <a:pPr algn="r"/>
            <a:fld id="{59F38593-E0AF-4C4A-8A23-F1E93B36D532}" type="slidenum">
              <a:rPr lang="en-US"/>
              <a:t>‹#›</a:t>
            </a:fld>
            <a:endParaRPr/>
          </a:p>
        </p:txBody>
      </p:sp>
    </p:spTree>
    <p:extLst>
      <p:ext uri="{BB962C8B-B14F-4D97-AF65-F5344CB8AC3E}">
        <p14:creationId xmlns:p14="http://schemas.microsoft.com/office/powerpoint/2010/main" val="4249179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nytimes.com/2011/08/21/magazine/do-you-suffer-from-decision-fatigue.html?pagewanted=all&amp;_r=0"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t>
            </a:r>
            <a:r>
              <a:rPr lang="lv-LV" baseline="0" dirty="0"/>
              <a:t>Anotācija</a:t>
            </a:r>
            <a:r>
              <a:rPr lang="en-US" baseline="0" dirty="0"/>
              <a:t>**</a:t>
            </a:r>
            <a:endParaRPr lang="lv-LV" baseline="0" dirty="0"/>
          </a:p>
          <a:p>
            <a:endParaRPr lang="lv-LV" baseline="0" dirty="0"/>
          </a:p>
          <a:p>
            <a:r>
              <a:rPr lang="lv-LV" baseline="0" dirty="0"/>
              <a:t>Ievērojama daļa skaitļu teorijas uzdevumu ir par dalāmības attiecību (viens skaitlis dalās/nedalās ar otru; pirmskaitlis kā skaitlis ar diviem naturāliem dalītājiem). Dalāmības attiecība ir interesanta, jo to ne vienmēr var izpildīt, joprojām paliekot veselo skaitļu kopā. Dalāmības attiecība ļauj definēt pirmskaitļus (skaitļus, kam ir tieši divi dalītāji), dalīšanu pirmreizinātājos, u.c.</a:t>
            </a:r>
          </a:p>
          <a:p>
            <a:endParaRPr lang="lv-LV" baseline="0" dirty="0"/>
          </a:p>
          <a:p>
            <a:r>
              <a:rPr lang="lv-LV" baseline="0" dirty="0"/>
              <a:t>&lt;!--</a:t>
            </a:r>
          </a:p>
          <a:p>
            <a:r>
              <a:rPr lang="lv-LV" baseline="0" dirty="0"/>
              <a:t>Rīgas ielu plāksnītes color: rgb=(0, 57, 94) – šo krāsu lieto </a:t>
            </a:r>
          </a:p>
          <a:p>
            <a:r>
              <a:rPr lang="lv-LV" baseline="0" dirty="0"/>
              <a:t>Emblem of Israel color: rgb=(0, 119, 185)</a:t>
            </a:r>
            <a:r>
              <a:rPr lang="en-US" baseline="0" dirty="0"/>
              <a:t> – </a:t>
            </a:r>
            <a:r>
              <a:rPr lang="lv-LV" baseline="0" dirty="0"/>
              <a:t>šo krāsu lieto slaidu virsrakstu fonam</a:t>
            </a:r>
          </a:p>
          <a:p>
            <a:r>
              <a:rPr lang="lv-LV" baseline="0" dirty="0"/>
              <a:t>--&gt;</a:t>
            </a:r>
          </a:p>
        </p:txBody>
      </p:sp>
    </p:spTree>
    <p:extLst>
      <p:ext uri="{BB962C8B-B14F-4D97-AF65-F5344CB8AC3E}">
        <p14:creationId xmlns:p14="http://schemas.microsoft.com/office/powerpoint/2010/main" val="2632224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1279525"/>
            <a:ext cx="6140450" cy="34544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a:t>https://</a:t>
            </a:r>
            <a:r>
              <a:rPr lang="en-US" dirty="0" err="1"/>
              <a:t>ritvars.wordpress.com</a:t>
            </a:r>
            <a:r>
              <a:rPr lang="en-US" dirty="0"/>
              <a:t>/2014/10/20/cik-latviesu-un-cik-krievu-balso-par-saskanu-2014-g-saeimas-velesanu-dati/2014-s-sa-un-kr-majas-valoda/</a:t>
            </a:r>
          </a:p>
        </p:txBody>
      </p:sp>
      <p:sp>
        <p:nvSpPr>
          <p:cNvPr id="4" name="Slide Number Placeholder 3"/>
          <p:cNvSpPr>
            <a:spLocks noGrp="1"/>
          </p:cNvSpPr>
          <p:nvPr>
            <p:ph type="sldNum" idx="10"/>
          </p:nvPr>
        </p:nvSpPr>
        <p:spPr/>
        <p:txBody>
          <a:bodyPr/>
          <a:lstStyle/>
          <a:p>
            <a:pPr algn="r"/>
            <a:fld id="{59F38593-E0AF-4C4A-8A23-F1E93B36D532}" type="slidenum">
              <a:rPr lang="en-US" smtClean="0"/>
              <a:t>39</a:t>
            </a:fld>
            <a:endParaRPr lang="en-US"/>
          </a:p>
        </p:txBody>
      </p:sp>
    </p:spTree>
    <p:extLst>
      <p:ext uri="{BB962C8B-B14F-4D97-AF65-F5344CB8AC3E}">
        <p14:creationId xmlns:p14="http://schemas.microsoft.com/office/powerpoint/2010/main" val="1811325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a:t>三虱相與訟，一虱過之，曰：「訟者奚說？」三虱曰：「爭肥饒之地。」 一虱曰：「若亦不患臘之至而茅之燥耳，若又奚患？」於是乃相與聚嘬其母而食之。彘臞，人乃弗殺。</a:t>
            </a:r>
            <a:endParaRPr lang="en-GB"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Once three lice were biting a pig and disputing with one another. Another louse, passing by them, asked, "What are you disputing about?" "We are fighting for fat places," replied the three lice. "If you fellows do not worry about the arrival of the mid-winter festival and the burning of the </a:t>
            </a:r>
            <a:r>
              <a:rPr lang="en-GB" sz="1200" b="0" i="0" kern="1200" dirty="0" err="1">
                <a:solidFill>
                  <a:schemeClr val="tx1"/>
                </a:solidFill>
                <a:effectLst/>
                <a:latin typeface="+mn-lt"/>
                <a:ea typeface="+mn-ea"/>
                <a:cs typeface="+mn-cs"/>
              </a:rPr>
              <a:t>miscanthus</a:t>
            </a:r>
            <a:r>
              <a:rPr lang="en-GB" sz="1200" b="0" i="0" kern="1200" dirty="0">
                <a:solidFill>
                  <a:schemeClr val="tx1"/>
                </a:solidFill>
                <a:effectLst/>
                <a:latin typeface="+mn-lt"/>
                <a:ea typeface="+mn-ea"/>
                <a:cs typeface="+mn-cs"/>
              </a:rPr>
              <a:t>, what else should you worry about?" So saying, the last louse joined the three in biting the body of the pig and ate as much as they wanted. In the meantime, the pig became very thin, wherefore people did not kill it at the time of the festival.</a:t>
            </a:r>
            <a:endParaRPr lang="lv-LV"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lv-LV"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lv-LV" sz="1200" b="0" i="0" kern="1200" dirty="0">
                <a:solidFill>
                  <a:schemeClr val="tx1"/>
                </a:solidFill>
                <a:effectLst/>
                <a:latin typeface="+mn-lt"/>
                <a:ea typeface="+mn-ea"/>
                <a:cs typeface="+mn-cs"/>
              </a:rPr>
              <a:t>Zīmējumi aizgūti no karikatūru grāmatas:</a:t>
            </a:r>
            <a:endParaRPr lang="en-GB" dirty="0"/>
          </a:p>
        </p:txBody>
      </p:sp>
      <p:sp>
        <p:nvSpPr>
          <p:cNvPr id="4" name="Slide Number Placeholder 3"/>
          <p:cNvSpPr>
            <a:spLocks noGrp="1"/>
          </p:cNvSpPr>
          <p:nvPr>
            <p:ph type="sldNum" idx="10"/>
          </p:nvPr>
        </p:nvSpPr>
        <p:spPr/>
        <p:txBody>
          <a:bodyPr/>
          <a:lstStyle/>
          <a:p>
            <a:pPr algn="r"/>
            <a:fld id="{59F38593-E0AF-4C4A-8A23-F1E93B36D532}" type="slidenum">
              <a:rPr lang="en-US" smtClean="0"/>
              <a:t>48</a:t>
            </a:fld>
            <a:endParaRPr lang="en-US"/>
          </a:p>
        </p:txBody>
      </p:sp>
    </p:spTree>
    <p:extLst>
      <p:ext uri="{BB962C8B-B14F-4D97-AF65-F5344CB8AC3E}">
        <p14:creationId xmlns:p14="http://schemas.microsoft.com/office/powerpoint/2010/main" val="2804836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1279525"/>
            <a:ext cx="6140450" cy="34544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a:t>http://</a:t>
            </a:r>
            <a:r>
              <a:rPr lang="en-US" dirty="0" err="1"/>
              <a:t>www.geometric-voting.org.uk</a:t>
            </a:r>
            <a:r>
              <a:rPr lang="en-US" dirty="0"/>
              <a:t>/cldhpro1.htm</a:t>
            </a:r>
          </a:p>
        </p:txBody>
      </p:sp>
      <p:sp>
        <p:nvSpPr>
          <p:cNvPr id="4" name="Slide Number Placeholder 3"/>
          <p:cNvSpPr>
            <a:spLocks noGrp="1"/>
          </p:cNvSpPr>
          <p:nvPr>
            <p:ph type="sldNum" idx="10"/>
          </p:nvPr>
        </p:nvSpPr>
        <p:spPr/>
        <p:txBody>
          <a:bodyPr/>
          <a:lstStyle/>
          <a:p>
            <a:pPr algn="r"/>
            <a:fld id="{59F38593-E0AF-4C4A-8A23-F1E93B36D532}" type="slidenum">
              <a:rPr lang="en-US" smtClean="0"/>
              <a:t>16</a:t>
            </a:fld>
            <a:endParaRPr lang="en-US"/>
          </a:p>
        </p:txBody>
      </p:sp>
    </p:spTree>
    <p:extLst>
      <p:ext uri="{BB962C8B-B14F-4D97-AF65-F5344CB8AC3E}">
        <p14:creationId xmlns:p14="http://schemas.microsoft.com/office/powerpoint/2010/main" val="1226590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lv-LV" dirty="0"/>
              <a:t>Katram Latgales</a:t>
            </a:r>
            <a:r>
              <a:rPr lang="lv-LV" baseline="0" dirty="0"/>
              <a:t> vēlētājam ir it kā 1.25 balsis (ja Vidzemes vēlētājam ir 1 balss). </a:t>
            </a:r>
            <a:br>
              <a:rPr lang="lv-LV" baseline="0" dirty="0"/>
            </a:br>
            <a:r>
              <a:rPr lang="lv-LV" baseline="0" dirty="0"/>
              <a:t>Jautājums – ja Latgalē daudzi cilvēki ir nepareizi deklarējušies vai nepiedalās, varbūt tiem nedaudzajiem, kuri piedalās, pienākas bonuss? </a:t>
            </a:r>
            <a:endParaRPr lang="en-GB" dirty="0"/>
          </a:p>
        </p:txBody>
      </p:sp>
      <p:sp>
        <p:nvSpPr>
          <p:cNvPr id="4" name="Slide Number Placeholder 3"/>
          <p:cNvSpPr>
            <a:spLocks noGrp="1"/>
          </p:cNvSpPr>
          <p:nvPr>
            <p:ph type="sldNum" idx="10"/>
          </p:nvPr>
        </p:nvSpPr>
        <p:spPr/>
        <p:txBody>
          <a:bodyPr/>
          <a:lstStyle/>
          <a:p>
            <a:pPr algn="r"/>
            <a:fld id="{59F38593-E0AF-4C4A-8A23-F1E93B36D532}" type="slidenum">
              <a:rPr lang="en-US" smtClean="0"/>
              <a:t>19</a:t>
            </a:fld>
            <a:endParaRPr lang="en-US"/>
          </a:p>
        </p:txBody>
      </p:sp>
    </p:spTree>
    <p:extLst>
      <p:ext uri="{BB962C8B-B14F-4D97-AF65-F5344CB8AC3E}">
        <p14:creationId xmlns:p14="http://schemas.microsoft.com/office/powerpoint/2010/main" val="72869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pPr algn="r"/>
            <a:fld id="{59F38593-E0AF-4C4A-8A23-F1E93B36D532}" type="slidenum">
              <a:rPr lang="en-US" smtClean="0"/>
              <a:t>21</a:t>
            </a:fld>
            <a:endParaRPr lang="en-US"/>
          </a:p>
        </p:txBody>
      </p:sp>
    </p:spTree>
    <p:extLst>
      <p:ext uri="{BB962C8B-B14F-4D97-AF65-F5344CB8AC3E}">
        <p14:creationId xmlns:p14="http://schemas.microsoft.com/office/powerpoint/2010/main" val="4161780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lv-LV" dirty="0"/>
              <a:t>Kvadriljons domāts t.s. īsajā</a:t>
            </a:r>
            <a:r>
              <a:rPr lang="lv-LV" baseline="0" dirty="0"/>
              <a:t> skalā – t.i. skaitlis 10^15. </a:t>
            </a:r>
            <a:endParaRPr lang="en-GB" dirty="0"/>
          </a:p>
        </p:txBody>
      </p:sp>
      <p:sp>
        <p:nvSpPr>
          <p:cNvPr id="4" name="Slide Number Placeholder 3"/>
          <p:cNvSpPr>
            <a:spLocks noGrp="1"/>
          </p:cNvSpPr>
          <p:nvPr>
            <p:ph type="sldNum" idx="10"/>
          </p:nvPr>
        </p:nvSpPr>
        <p:spPr/>
        <p:txBody>
          <a:bodyPr/>
          <a:lstStyle/>
          <a:p>
            <a:pPr algn="r"/>
            <a:fld id="{59F38593-E0AF-4C4A-8A23-F1E93B36D532}" type="slidenum">
              <a:rPr lang="en-US" smtClean="0"/>
              <a:t>22</a:t>
            </a:fld>
            <a:endParaRPr lang="en-US"/>
          </a:p>
        </p:txBody>
      </p:sp>
    </p:spTree>
    <p:extLst>
      <p:ext uri="{BB962C8B-B14F-4D97-AF65-F5344CB8AC3E}">
        <p14:creationId xmlns:p14="http://schemas.microsoft.com/office/powerpoint/2010/main" val="340431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lv-LV" dirty="0"/>
              <a:t>Sistēmā, kurā vēlētājam ir</a:t>
            </a:r>
            <a:r>
              <a:rPr lang="lv-LV" baseline="0" dirty="0"/>
              <a:t> mazāk izvēļu, stabilitāti sasniegt ir drusku vienkāršāk (nav tik bieži jāanalizē troksnis). </a:t>
            </a:r>
          </a:p>
          <a:p>
            <a:r>
              <a:rPr lang="lv-LV" baseline="0" dirty="0"/>
              <a:t>Tomēr arī ASV ir dažas problēmas ar stabilitāti:</a:t>
            </a:r>
          </a:p>
          <a:p>
            <a:pPr marL="228600" indent="-228600">
              <a:buAutoNum type="arabicParenBoth"/>
            </a:pPr>
            <a:r>
              <a:rPr lang="lv-LV" baseline="0" dirty="0"/>
              <a:t>Gerrymandering (vienmandāta iecirkņu robežas kļūst ļoti robainas «packing» un «splitting» dēļ – t.i. notiek spēle uz to, lai pretinieka vēlētāji iespējami bieži zaudētu savas balsis «first past the post» sistēmas dēļ. </a:t>
            </a:r>
          </a:p>
          <a:p>
            <a:pPr marL="228600" indent="-228600">
              <a:buAutoNum type="arabicParenBoth"/>
            </a:pPr>
            <a:r>
              <a:rPr lang="lv-LV" baseline="0" dirty="0"/>
              <a:t>Reizēm balsošana «uzkaras» pārāk tuvu rezultātu dēļ (sal. 2000.g. prezidenta vēlēšanas Floridā). </a:t>
            </a:r>
          </a:p>
          <a:p>
            <a:pPr marL="228600" indent="-228600">
              <a:buAutoNum type="arabicParenBoth"/>
            </a:pPr>
            <a:r>
              <a:rPr lang="lv-LV" baseline="0" dirty="0"/>
              <a:t>Tautskaites (census) nepilnību dēļ balsis, kuras pienākas ASV Kongresa pārstāvju palātai ne vienmēr perfekti atspoguļo reālo iedzīvotāju skaitu. </a:t>
            </a:r>
            <a:endParaRPr lang="en-GB" dirty="0"/>
          </a:p>
        </p:txBody>
      </p:sp>
      <p:sp>
        <p:nvSpPr>
          <p:cNvPr id="4" name="Slide Number Placeholder 3"/>
          <p:cNvSpPr>
            <a:spLocks noGrp="1"/>
          </p:cNvSpPr>
          <p:nvPr>
            <p:ph type="sldNum" idx="10"/>
          </p:nvPr>
        </p:nvSpPr>
        <p:spPr/>
        <p:txBody>
          <a:bodyPr/>
          <a:lstStyle/>
          <a:p>
            <a:pPr algn="r"/>
            <a:fld id="{59F38593-E0AF-4C4A-8A23-F1E93B36D532}" type="slidenum">
              <a:rPr lang="en-US" smtClean="0"/>
              <a:t>23</a:t>
            </a:fld>
            <a:endParaRPr lang="en-US"/>
          </a:p>
        </p:txBody>
      </p:sp>
    </p:spTree>
    <p:extLst>
      <p:ext uri="{BB962C8B-B14F-4D97-AF65-F5344CB8AC3E}">
        <p14:creationId xmlns:p14="http://schemas.microsoft.com/office/powerpoint/2010/main" val="3061057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a:prstGeom prst="rect">
            <a:avLst/>
          </a:prstGeom>
          <a:noFill/>
          <a:ln w="12700">
            <a:solidFill>
              <a:prstClr val="black"/>
            </a:solidFill>
          </a:ln>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lv-LV" b="1" dirty="0"/>
                  <a:t>Ukrainā</a:t>
                </a:r>
                <a:r>
                  <a:rPr lang="lv-LV" dirty="0"/>
                  <a:t> un </a:t>
                </a:r>
                <a:r>
                  <a:rPr lang="lv-LV" b="1" dirty="0"/>
                  <a:t>Vācijā</a:t>
                </a:r>
                <a:r>
                  <a:rPr lang="lv-LV" dirty="0"/>
                  <a:t> (jaukta sistēma; t.s. «slēgtie» jeb negrozāmie saraksti. Var nobalsot </a:t>
                </a:r>
                <a:r>
                  <a:rPr lang="lv-LV" dirty="0">
                    <a:solidFill>
                      <a:srgbClr val="FF0000"/>
                    </a:solidFill>
                  </a:rPr>
                  <a:t>aptuveni 100 veidos </a:t>
                </a:r>
                <a:r>
                  <a:rPr lang="lv-LV" dirty="0"/>
                  <a:t>(zīmējumā dotajā piemērā </a:t>
                </a:r>
                <a14:m>
                  <m:oMath xmlns:m="http://schemas.openxmlformats.org/officeDocument/2006/math">
                    <m:r>
                      <a:rPr lang="lv-LV" b="0" i="1" smtClean="0">
                        <a:solidFill>
                          <a:srgbClr val="FF0000"/>
                        </a:solidFill>
                        <a:latin typeface="Cambria Math"/>
                      </a:rPr>
                      <m:t>8</m:t>
                    </m:r>
                    <m:r>
                      <a:rPr lang="lv-LV" b="0" i="1" smtClean="0">
                        <a:solidFill>
                          <a:srgbClr val="FF0000"/>
                        </a:solidFill>
                        <a:latin typeface="Cambria Math"/>
                        <a:ea typeface="Cambria Math"/>
                      </a:rPr>
                      <m:t>×14=112</m:t>
                    </m:r>
                  </m:oMath>
                </a14:m>
                <a:r>
                  <a:rPr lang="lv-LV" dirty="0">
                    <a:solidFill>
                      <a:srgbClr val="FF0000"/>
                    </a:solidFill>
                  </a:rPr>
                  <a:t> veidos</a:t>
                </a:r>
                <a:r>
                  <a:rPr lang="lv-LV" dirty="0"/>
                  <a:t>). </a:t>
                </a:r>
              </a:p>
              <a:p>
                <a:pPr marL="285750" indent="-285750">
                  <a:buFont typeface="Arial" panose="020B0604020202020204" pitchFamily="34" charset="0"/>
                  <a:buChar char="•"/>
                </a:pPr>
                <a:r>
                  <a:rPr lang="lv-LV" b="1" dirty="0"/>
                  <a:t>Lietuvā</a:t>
                </a:r>
                <a:r>
                  <a:rPr lang="lv-LV" dirty="0"/>
                  <a:t> (jauktā sistēma; </a:t>
                </a:r>
                <a:r>
                  <a:rPr lang="lv-LV" dirty="0">
                    <a:solidFill>
                      <a:srgbClr val="FF0000"/>
                    </a:solidFill>
                  </a:rPr>
                  <a:t>nobalsošanas veidu ļoti daudz </a:t>
                </a:r>
                <a:r>
                  <a:rPr lang="lv-LV" dirty="0"/>
                  <a:t>– visa valsts ir viens daudzmandātu vēlēšanu apgabals, kur ievēl 70 deputātus; plus 71 – vienmandātu apgabalos). </a:t>
                </a:r>
              </a:p>
              <a:p>
                <a:pPr marL="285750" indent="-285750">
                  <a:buFont typeface="Arial" panose="020B0604020202020204" pitchFamily="34" charset="0"/>
                  <a:buChar char="•"/>
                </a:pPr>
                <a:r>
                  <a:rPr lang="lv-LV" b="1" dirty="0"/>
                  <a:t>Igaunijā</a:t>
                </a:r>
                <a:r>
                  <a:rPr lang="lv-LV" dirty="0"/>
                  <a:t> (</a:t>
                </a:r>
                <a:r>
                  <a:rPr lang="lv-LV" dirty="0">
                    <a:solidFill>
                      <a:srgbClr val="FF0000"/>
                    </a:solidFill>
                  </a:rPr>
                  <a:t>nobalsošanas veidu daži simti.</a:t>
                </a:r>
                <a:r>
                  <a:rPr lang="lv-LV" dirty="0"/>
                  <a:t> Proporcionāla sistēma; 12 daudzmandātu apgabali; var izvēlēties vienu atbalstāmo kandidātu). </a:t>
                </a:r>
              </a:p>
              <a:p>
                <a:endParaRPr lang="en-GB" dirty="0"/>
              </a:p>
            </p:txBody>
          </p:sp>
        </mc:Choice>
        <mc:Fallback xmlns="">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lv-LV" b="1" dirty="0" smtClean="0"/>
                  <a:t>Ukrainā</a:t>
                </a:r>
                <a:r>
                  <a:rPr lang="lv-LV" dirty="0" smtClean="0"/>
                  <a:t> un </a:t>
                </a:r>
                <a:r>
                  <a:rPr lang="lv-LV" b="1" dirty="0" smtClean="0"/>
                  <a:t>Vācijā</a:t>
                </a:r>
                <a:r>
                  <a:rPr lang="lv-LV" dirty="0" smtClean="0"/>
                  <a:t> (jaukta sistēma; t.s. «slēgtie» jeb negrozāmie saraksti. Var nobalsot </a:t>
                </a:r>
                <a:r>
                  <a:rPr lang="lv-LV" dirty="0" smtClean="0">
                    <a:solidFill>
                      <a:srgbClr val="FF0000"/>
                    </a:solidFill>
                  </a:rPr>
                  <a:t>aptuveni 100 veidos </a:t>
                </a:r>
                <a:r>
                  <a:rPr lang="lv-LV" dirty="0" smtClean="0"/>
                  <a:t>(zīmējumā dotajā piemērā </a:t>
                </a:r>
                <a:r>
                  <a:rPr lang="lv-LV" b="0" i="0" smtClean="0">
                    <a:solidFill>
                      <a:srgbClr val="FF0000"/>
                    </a:solidFill>
                    <a:latin typeface="Cambria Math"/>
                  </a:rPr>
                  <a:t>8</a:t>
                </a:r>
                <a:r>
                  <a:rPr lang="lv-LV" b="0" i="0" smtClean="0">
                    <a:solidFill>
                      <a:srgbClr val="FF0000"/>
                    </a:solidFill>
                    <a:latin typeface="Cambria Math"/>
                    <a:ea typeface="Cambria Math"/>
                  </a:rPr>
                  <a:t>×14=112</a:t>
                </a:r>
                <a:r>
                  <a:rPr lang="lv-LV" dirty="0" smtClean="0">
                    <a:solidFill>
                      <a:srgbClr val="FF0000"/>
                    </a:solidFill>
                  </a:rPr>
                  <a:t> veidos</a:t>
                </a:r>
                <a:r>
                  <a:rPr lang="lv-LV" dirty="0" smtClean="0"/>
                  <a:t>). </a:t>
                </a:r>
              </a:p>
              <a:p>
                <a:pPr marL="285750" indent="-285750">
                  <a:buFont typeface="Arial" panose="020B0604020202020204" pitchFamily="34" charset="0"/>
                  <a:buChar char="•"/>
                </a:pPr>
                <a:r>
                  <a:rPr lang="lv-LV" b="1" dirty="0" smtClean="0"/>
                  <a:t>Lietuvā</a:t>
                </a:r>
                <a:r>
                  <a:rPr lang="lv-LV" dirty="0" smtClean="0"/>
                  <a:t> (jauktā sistēma; </a:t>
                </a:r>
                <a:r>
                  <a:rPr lang="lv-LV" dirty="0" smtClean="0">
                    <a:solidFill>
                      <a:srgbClr val="FF0000"/>
                    </a:solidFill>
                  </a:rPr>
                  <a:t>nobalsošanas veidu ļoti daudz </a:t>
                </a:r>
                <a:r>
                  <a:rPr lang="lv-LV" dirty="0" smtClean="0"/>
                  <a:t>– visa valsts ir viens daudzmandātu vēlēšanu apgabals, kur ievēl 70 deputātus; plus 71 – vienmandātu apgabalos). </a:t>
                </a:r>
              </a:p>
              <a:p>
                <a:pPr marL="285750" indent="-285750">
                  <a:buFont typeface="Arial" panose="020B0604020202020204" pitchFamily="34" charset="0"/>
                  <a:buChar char="•"/>
                </a:pPr>
                <a:r>
                  <a:rPr lang="lv-LV" b="1" dirty="0" smtClean="0"/>
                  <a:t>Igaunijā</a:t>
                </a:r>
                <a:r>
                  <a:rPr lang="lv-LV" dirty="0" smtClean="0"/>
                  <a:t> (</a:t>
                </a:r>
                <a:r>
                  <a:rPr lang="lv-LV" dirty="0" smtClean="0">
                    <a:solidFill>
                      <a:srgbClr val="FF0000"/>
                    </a:solidFill>
                  </a:rPr>
                  <a:t>nobalsošanas veidu daži simti.</a:t>
                </a:r>
                <a:r>
                  <a:rPr lang="lv-LV" dirty="0" smtClean="0"/>
                  <a:t> Proporcionāla sistēma; 12 daudzmandātu apgabali; var izvēlēties vienu atbalstāmo kandidātu). </a:t>
                </a:r>
              </a:p>
              <a:p>
                <a:endParaRPr lang="en-GB" dirty="0"/>
              </a:p>
            </p:txBody>
          </p:sp>
        </mc:Fallback>
      </mc:AlternateContent>
      <p:sp>
        <p:nvSpPr>
          <p:cNvPr id="4" name="Slide Number Placeholder 3"/>
          <p:cNvSpPr>
            <a:spLocks noGrp="1"/>
          </p:cNvSpPr>
          <p:nvPr>
            <p:ph type="sldNum" idx="10"/>
          </p:nvPr>
        </p:nvSpPr>
        <p:spPr/>
        <p:txBody>
          <a:bodyPr/>
          <a:lstStyle/>
          <a:p>
            <a:pPr algn="r"/>
            <a:fld id="{59F38593-E0AF-4C4A-8A23-F1E93B36D532}" type="slidenum">
              <a:rPr lang="en-US" smtClean="0"/>
              <a:t>24</a:t>
            </a:fld>
            <a:endParaRPr lang="en-US"/>
          </a:p>
        </p:txBody>
      </p:sp>
    </p:spTree>
    <p:extLst>
      <p:ext uri="{BB962C8B-B14F-4D97-AF65-F5344CB8AC3E}">
        <p14:creationId xmlns:p14="http://schemas.microsoft.com/office/powerpoint/2010/main" val="936066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hlinkClick r:id="rId3"/>
              </a:rPr>
              <a:t>http://www.nytimes.com/2011/08/21/magazine/do-you-suffer-from-decision-fatigue.html?pagewanted=all&amp;_r=0</a:t>
            </a:r>
            <a:r>
              <a:rPr lang="lv-LV" sz="1200" dirty="0"/>
              <a:t> </a:t>
            </a:r>
            <a:endParaRPr lang="lv-LV" dirty="0"/>
          </a:p>
          <a:p>
            <a:endParaRPr lang="lv-LV" dirty="0"/>
          </a:p>
          <a:p>
            <a:r>
              <a:rPr lang="lv-LV" dirty="0"/>
              <a:t>Dažādi «</a:t>
            </a:r>
            <a:r>
              <a:rPr lang="lv-LV" dirty="0" err="1"/>
              <a:t>decision</a:t>
            </a:r>
            <a:r>
              <a:rPr lang="lv-LV" baseline="0" dirty="0"/>
              <a:t> </a:t>
            </a:r>
            <a:r>
              <a:rPr lang="lv-LV" baseline="0" dirty="0" err="1"/>
              <a:t>fatigue</a:t>
            </a:r>
            <a:r>
              <a:rPr lang="lv-LV" baseline="0" dirty="0"/>
              <a:t>» piemēri: </a:t>
            </a:r>
          </a:p>
          <a:p>
            <a:pPr marL="228600" indent="-228600">
              <a:buAutoNum type="arabicParenBoth"/>
            </a:pPr>
            <a:r>
              <a:rPr lang="lv-LV" baseline="0" dirty="0"/>
              <a:t>Skolotāji, kuri labo kontroldarbus/eksāmenus</a:t>
            </a:r>
          </a:p>
          <a:p>
            <a:pPr marL="228600" indent="-228600">
              <a:buAutoNum type="arabicParenBoth"/>
            </a:pPr>
            <a:r>
              <a:rPr lang="lv-LV" baseline="0" dirty="0"/>
              <a:t>Sociālie darbinieki, kuri izlemj par pabalstu piešķiršanu/nepiešķiršanu</a:t>
            </a:r>
          </a:p>
          <a:p>
            <a:pPr marL="228600" indent="-228600">
              <a:buAutoNum type="arabicParenBoth"/>
            </a:pPr>
            <a:r>
              <a:rPr lang="lv-LV" baseline="0" dirty="0"/>
              <a:t>Tiesneši, kuri lemj par nosacītu pirmstermiņa atbrīvošanu no soda. </a:t>
            </a:r>
          </a:p>
          <a:p>
            <a:pPr marL="228600" indent="-228600">
              <a:buAutoNum type="arabicParenBoth"/>
            </a:pPr>
            <a:endParaRPr lang="lv-LV" baseline="0" dirty="0"/>
          </a:p>
          <a:p>
            <a:pPr marL="0" indent="0">
              <a:buNone/>
            </a:pPr>
            <a:r>
              <a:rPr lang="lv-LV" baseline="0" dirty="0"/>
              <a:t>Saeimas vēlēšanu gadījumā «</a:t>
            </a:r>
            <a:r>
              <a:rPr lang="lv-LV" baseline="0" dirty="0" err="1"/>
              <a:t>decision</a:t>
            </a:r>
            <a:r>
              <a:rPr lang="lv-LV" baseline="0" dirty="0"/>
              <a:t> </a:t>
            </a:r>
            <a:r>
              <a:rPr lang="lv-LV" baseline="0" dirty="0" err="1"/>
              <a:t>fatigue</a:t>
            </a:r>
            <a:r>
              <a:rPr lang="lv-LV" baseline="0" dirty="0"/>
              <a:t>» ir jāpamato – teiksim, ar </a:t>
            </a:r>
            <a:r>
              <a:rPr lang="lv-LV" baseline="0" dirty="0" err="1"/>
              <a:t>stereotipiskiem</a:t>
            </a:r>
            <a:r>
              <a:rPr lang="lv-LV" baseline="0" dirty="0"/>
              <a:t> lēmumiem vai punktu skaita būtisku atkarību no deputātu kandidāta kārtas numura. </a:t>
            </a:r>
          </a:p>
          <a:p>
            <a:pPr marL="0" indent="0">
              <a:buNone/>
            </a:pPr>
            <a:endParaRPr lang="lv-LV" baseline="0" dirty="0"/>
          </a:p>
          <a:p>
            <a:pPr marL="0" indent="0">
              <a:buFont typeface="Arial" panose="020B0604020202020204" pitchFamily="34" charset="0"/>
              <a:buNone/>
            </a:pPr>
            <a:r>
              <a:rPr lang="lv-LV" sz="1200" dirty="0"/>
              <a:t>Atgriezenisko saiti dod arī pavisam vienkārša piedalīšanās vēlēšanās. </a:t>
            </a:r>
            <a:r>
              <a:rPr lang="lv-LV" sz="1200" i="0" dirty="0"/>
              <a:t>(Labā griba arī nav peļama (</a:t>
            </a:r>
            <a:r>
              <a:rPr lang="lv-LV" sz="1200" i="0" dirty="0" err="1"/>
              <a:t>A.Brigadere</a:t>
            </a:r>
            <a:r>
              <a:rPr lang="lv-LV" sz="1200" i="0" dirty="0"/>
              <a:t>)).</a:t>
            </a:r>
            <a:r>
              <a:rPr lang="lv-LV" sz="1200" i="0" baseline="0" dirty="0"/>
              <a:t> </a:t>
            </a:r>
            <a:r>
              <a:rPr lang="lv-LV" sz="1200" dirty="0"/>
              <a:t>Nevajag sarunas par «vēlētāju mājasdarbiem», u.c. </a:t>
            </a:r>
          </a:p>
          <a:p>
            <a:endParaRPr lang="lv-LV" dirty="0"/>
          </a:p>
          <a:p>
            <a:endParaRPr lang="lv-LV" dirty="0"/>
          </a:p>
          <a:p>
            <a:r>
              <a:rPr lang="lv-LV" dirty="0"/>
              <a:t>Par lokomotīves efektu reizēm</a:t>
            </a:r>
            <a:r>
              <a:rPr lang="lv-LV" baseline="0" dirty="0"/>
              <a:t> var runāt pat mažoritārajās sistēmās – piemēram, ja prezidenta kandidāts (tāds kā Ronalds Reigans) ir spēcīgs, un izraisa lielāku atbalstu citiem savas partijas kandidātiem arī ASV Kongresa abu palātu vēlēšanās. </a:t>
            </a:r>
          </a:p>
          <a:p>
            <a:r>
              <a:rPr lang="lv-LV" baseline="0" dirty="0"/>
              <a:t>Tomēr tipiskās lokomotīvju (jeb «frakas ļipu») efekta izpausmes ir proporcionālajā sistēmā, kur ir daudzmandātu apgabali. </a:t>
            </a:r>
          </a:p>
          <a:p>
            <a:endParaRPr lang="lv-LV" baseline="0" dirty="0"/>
          </a:p>
          <a:p>
            <a:r>
              <a:rPr lang="lv-LV" baseline="0" dirty="0"/>
              <a:t>Lokomotīves efekts nav nekas slikts pats par sevi – svarīgi, vai vagoniņi nonāk Saeimā pelnīti un vai process ir pietiekami stabils. </a:t>
            </a:r>
            <a:endParaRPr lang="en-GB" dirty="0"/>
          </a:p>
        </p:txBody>
      </p:sp>
      <p:sp>
        <p:nvSpPr>
          <p:cNvPr id="4" name="Slide Number Placeholder 3"/>
          <p:cNvSpPr>
            <a:spLocks noGrp="1"/>
          </p:cNvSpPr>
          <p:nvPr>
            <p:ph type="sldNum" idx="10"/>
          </p:nvPr>
        </p:nvSpPr>
        <p:spPr/>
        <p:txBody>
          <a:bodyPr/>
          <a:lstStyle/>
          <a:p>
            <a:pPr algn="r"/>
            <a:fld id="{59F38593-E0AF-4C4A-8A23-F1E93B36D532}" type="slidenum">
              <a:rPr lang="en-US" smtClean="0"/>
              <a:t>25</a:t>
            </a:fld>
            <a:endParaRPr lang="en-US"/>
          </a:p>
        </p:txBody>
      </p:sp>
    </p:spTree>
    <p:extLst>
      <p:ext uri="{BB962C8B-B14F-4D97-AF65-F5344CB8AC3E}">
        <p14:creationId xmlns:p14="http://schemas.microsoft.com/office/powerpoint/2010/main" val="3162919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lv-LV" dirty="0"/>
              <a:t>Šis grafiks parāda tendenci</a:t>
            </a:r>
            <a:r>
              <a:rPr lang="lv-LV" baseline="0" dirty="0"/>
              <a:t> – jo «atbildīgāka» kāda loma valsts politikā, jo mazāks tur sieviešu īpatsvars. </a:t>
            </a:r>
          </a:p>
          <a:p>
            <a:pPr marL="171450" indent="-171450">
              <a:buFont typeface="Arial" panose="020B0604020202020204" pitchFamily="34" charset="0"/>
              <a:buChar char="•"/>
            </a:pPr>
            <a:r>
              <a:rPr lang="lv-LV" baseline="0" dirty="0"/>
              <a:t>Sīkpartiju kandidātu vidū sieviešu ir diezgan daudz (visu kandidātu grafiks melnā krāsā)</a:t>
            </a:r>
          </a:p>
          <a:p>
            <a:pPr marL="171450" indent="-171450">
              <a:buFont typeface="Arial" panose="020B0604020202020204" pitchFamily="34" charset="0"/>
              <a:buChar char="•"/>
            </a:pPr>
            <a:r>
              <a:rPr lang="lv-LV" baseline="0" dirty="0"/>
              <a:t>Saeimā pārstāvēto partiju kandidātu vidū sieviešu ir mazāk (zaļais grafiks)</a:t>
            </a:r>
          </a:p>
          <a:p>
            <a:pPr marL="171450" indent="-171450">
              <a:buFont typeface="Arial" panose="020B0604020202020204" pitchFamily="34" charset="0"/>
              <a:buChar char="•"/>
            </a:pPr>
            <a:r>
              <a:rPr lang="lv-LV" baseline="0" dirty="0"/>
              <a:t>To kandidātu, kurus Saeimā pārstāvētās partijas izvirzīja par sarakstu līderiem (pirmie 5 kandidāti katrā no 5 apgabaliem) – sieviešu vēl mazāk</a:t>
            </a:r>
          </a:p>
          <a:p>
            <a:pPr marL="171450" indent="-171450">
              <a:buFont typeface="Arial" panose="020B0604020202020204" pitchFamily="34" charset="0"/>
              <a:buChar char="•"/>
            </a:pPr>
            <a:r>
              <a:rPr lang="lv-LV" baseline="0" dirty="0"/>
              <a:t>Ievēlēto deputātu vidū – parasti vēl mazāk. </a:t>
            </a:r>
          </a:p>
          <a:p>
            <a:pPr marL="171450" indent="-171450">
              <a:buFont typeface="Arial" panose="020B0604020202020204" pitchFamily="34" charset="0"/>
              <a:buChar char="•"/>
            </a:pPr>
            <a:endParaRPr lang="lv-LV" baseline="0" dirty="0"/>
          </a:p>
          <a:p>
            <a:pPr marL="0" indent="0">
              <a:buFont typeface="Arial" panose="020B0604020202020204" pitchFamily="34" charset="0"/>
              <a:buNone/>
            </a:pPr>
            <a:r>
              <a:rPr lang="lv-LV" baseline="0" dirty="0"/>
              <a:t>Mēs zinām visu partiju kandidātus 12.Saeimai, bet vēl nezinām, kuras partijas pārsniegs 5% barjeru – tādēļ situācijas ticamākās izmaiņas attēlotas ar raustītām līnijām. Ticamākie pieņēmumi ir divi: (1) Saeimā iekļūst esošās tur pārstāvētās partijas (Vienotība, NA, ZZS, SC), bet neviens cits; (2) Saeimā bez nosauktajām iekļūst arī I.Sudrabas veidotā partija (šajā gadījumā ir spēkā augšējie zaļā un sarkanā grafika punkti). </a:t>
            </a:r>
            <a:endParaRPr lang="en-GB" dirty="0"/>
          </a:p>
        </p:txBody>
      </p:sp>
      <p:sp>
        <p:nvSpPr>
          <p:cNvPr id="4" name="Slide Number Placeholder 3"/>
          <p:cNvSpPr>
            <a:spLocks noGrp="1"/>
          </p:cNvSpPr>
          <p:nvPr>
            <p:ph type="sldNum" idx="10"/>
          </p:nvPr>
        </p:nvSpPr>
        <p:spPr/>
        <p:txBody>
          <a:bodyPr/>
          <a:lstStyle/>
          <a:p>
            <a:pPr algn="r"/>
            <a:fld id="{59F38593-E0AF-4C4A-8A23-F1E93B36D532}" type="slidenum">
              <a:rPr lang="en-US" smtClean="0"/>
              <a:t>32</a:t>
            </a:fld>
            <a:endParaRPr lang="en-US"/>
          </a:p>
        </p:txBody>
      </p:sp>
    </p:spTree>
    <p:extLst>
      <p:ext uri="{BB962C8B-B14F-4D97-AF65-F5344CB8AC3E}">
        <p14:creationId xmlns:p14="http://schemas.microsoft.com/office/powerpoint/2010/main" val="2433413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152280" y="-9000"/>
            <a:ext cx="7543080" cy="522720"/>
          </a:xfrm>
          <a:prstGeom prst="rect">
            <a:avLst/>
          </a:prstGeom>
        </p:spPr>
        <p:txBody>
          <a:bodyPr wrap="none" lIns="0" tIns="0" rIns="0" bIns="0" anchor="ctr"/>
          <a:lstStyle>
            <a:lvl1pPr>
              <a:defRPr sz="2400"/>
            </a:lvl1pPr>
          </a:lstStyle>
          <a:p>
            <a:endParaRPr dirty="0"/>
          </a:p>
        </p:txBody>
      </p:sp>
      <p:sp>
        <p:nvSpPr>
          <p:cNvPr id="55" name="PlaceHolder 2"/>
          <p:cNvSpPr>
            <a:spLocks noGrp="1"/>
          </p:cNvSpPr>
          <p:nvPr>
            <p:ph type="subTitle"/>
          </p:nvPr>
        </p:nvSpPr>
        <p:spPr>
          <a:xfrm>
            <a:off x="152280" y="895320"/>
            <a:ext cx="8838360" cy="3851280"/>
          </a:xfrm>
          <a:prstGeom prst="rect">
            <a:avLst/>
          </a:prstGeom>
        </p:spPr>
        <p:txBody>
          <a:bodyPr wrap="none" lIns="0" tIns="0" rIns="0" bIns="0" anchor="ctr"/>
          <a:lstStyle/>
          <a:p>
            <a:pPr algn="ctr"/>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1 Column">
    <p:spTree>
      <p:nvGrpSpPr>
        <p:cNvPr id="1" name=""/>
        <p:cNvGrpSpPr/>
        <p:nvPr/>
      </p:nvGrpSpPr>
      <p:grpSpPr>
        <a:xfrm>
          <a:off x="0" y="0"/>
          <a:ext cx="0" cy="0"/>
          <a:chOff x="0" y="0"/>
          <a:chExt cx="0" cy="0"/>
        </a:xfrm>
      </p:grpSpPr>
      <p:sp>
        <p:nvSpPr>
          <p:cNvPr id="2" name="Rounded Rectangle 1"/>
          <p:cNvSpPr/>
          <p:nvPr userDrawn="1"/>
        </p:nvSpPr>
        <p:spPr>
          <a:xfrm>
            <a:off x="0" y="4402"/>
            <a:ext cx="9144000" cy="495300"/>
          </a:xfrm>
          <a:prstGeom prst="roundRect">
            <a:avLst/>
          </a:prstGeom>
          <a:solidFill>
            <a:srgbClr val="0095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p:nvPr>
        </p:nvSpPr>
        <p:spPr>
          <a:xfrm>
            <a:off x="347471" y="758505"/>
            <a:ext cx="8456803"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7"/>
          <p:cNvSpPr>
            <a:spLocks noGrp="1"/>
          </p:cNvSpPr>
          <p:nvPr>
            <p:ph type="title"/>
          </p:nvPr>
        </p:nvSpPr>
        <p:spPr>
          <a:xfrm>
            <a:off x="347471" y="61722"/>
            <a:ext cx="7558279" cy="380661"/>
          </a:xfrm>
          <a:prstGeom prst="rect">
            <a:avLst/>
          </a:prstGeom>
        </p:spPr>
        <p:txBody>
          <a:bodyPr vert="horz" wrap="square" lIns="0" tIns="0" rIns="0" bIns="0">
            <a:noAutofit/>
          </a:bodyPr>
          <a:lstStyle>
            <a:lvl1pPr algn="l">
              <a:defRPr sz="2400" b="1">
                <a:solidFill>
                  <a:schemeClr val="bg1"/>
                </a:solidFill>
              </a:defRPr>
            </a:lvl1pPr>
          </a:lstStyle>
          <a:p>
            <a:r>
              <a:rPr lang="en-US" dirty="0"/>
              <a:t>Click to edit Master title style</a:t>
            </a:r>
          </a:p>
        </p:txBody>
      </p:sp>
      <p:grpSp>
        <p:nvGrpSpPr>
          <p:cNvPr id="8" name="Group 7"/>
          <p:cNvGrpSpPr/>
          <p:nvPr userDrawn="1"/>
        </p:nvGrpSpPr>
        <p:grpSpPr>
          <a:xfrm>
            <a:off x="8518410" y="36764"/>
            <a:ext cx="406266" cy="381716"/>
            <a:chOff x="6471270" y="680644"/>
            <a:chExt cx="1763486" cy="1656920"/>
          </a:xfrm>
        </p:grpSpPr>
        <p:cxnSp>
          <p:nvCxnSpPr>
            <p:cNvPr id="12" name="Straight Connector 11"/>
            <p:cNvCxnSpPr/>
            <p:nvPr userDrawn="1"/>
          </p:nvCxnSpPr>
          <p:spPr>
            <a:xfrm flipH="1">
              <a:off x="7353013" y="680644"/>
              <a:ext cx="13750" cy="165692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6471270" y="1509104"/>
              <a:ext cx="1763486" cy="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6717546" y="933362"/>
              <a:ext cx="1317580" cy="1165797"/>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6717546" y="904784"/>
              <a:ext cx="1317580" cy="1166026"/>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0986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2 Column">
    <p:spTree>
      <p:nvGrpSpPr>
        <p:cNvPr id="1" name=""/>
        <p:cNvGrpSpPr/>
        <p:nvPr/>
      </p:nvGrpSpPr>
      <p:grpSpPr>
        <a:xfrm>
          <a:off x="0" y="0"/>
          <a:ext cx="0" cy="0"/>
          <a:chOff x="0" y="0"/>
          <a:chExt cx="0" cy="0"/>
        </a:xfrm>
      </p:grpSpPr>
      <p:sp>
        <p:nvSpPr>
          <p:cNvPr id="9" name="Rounded Rectangle 8"/>
          <p:cNvSpPr/>
          <p:nvPr userDrawn="1"/>
        </p:nvSpPr>
        <p:spPr>
          <a:xfrm>
            <a:off x="0" y="4402"/>
            <a:ext cx="9144000" cy="495300"/>
          </a:xfrm>
          <a:prstGeom prst="roundRect">
            <a:avLst/>
          </a:prstGeom>
          <a:solidFill>
            <a:srgbClr val="0095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p:nvPr>
        </p:nvSpPr>
        <p:spPr>
          <a:xfrm>
            <a:off x="347472" y="758505"/>
            <a:ext cx="4105776"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4686624" y="758505"/>
            <a:ext cx="4105776"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7"/>
          <p:cNvSpPr>
            <a:spLocks noGrp="1"/>
          </p:cNvSpPr>
          <p:nvPr>
            <p:ph type="title"/>
          </p:nvPr>
        </p:nvSpPr>
        <p:spPr>
          <a:xfrm>
            <a:off x="347471" y="61722"/>
            <a:ext cx="7615429" cy="380661"/>
          </a:xfrm>
          <a:prstGeom prst="rect">
            <a:avLst/>
          </a:prstGeom>
        </p:spPr>
        <p:txBody>
          <a:bodyPr vert="horz" wrap="square" lIns="0" tIns="0" rIns="0" bIns="0">
            <a:noAutofit/>
          </a:bodyPr>
          <a:lstStyle>
            <a:lvl1pPr algn="l">
              <a:defRPr sz="2400" b="1">
                <a:solidFill>
                  <a:schemeClr val="bg1"/>
                </a:solidFill>
              </a:defRPr>
            </a:lvl1pPr>
          </a:lstStyle>
          <a:p>
            <a:r>
              <a:rPr lang="en-US" dirty="0"/>
              <a:t>Click to edit Master title style</a:t>
            </a:r>
          </a:p>
        </p:txBody>
      </p:sp>
      <p:grpSp>
        <p:nvGrpSpPr>
          <p:cNvPr id="11" name="Group 10"/>
          <p:cNvGrpSpPr/>
          <p:nvPr userDrawn="1"/>
        </p:nvGrpSpPr>
        <p:grpSpPr>
          <a:xfrm>
            <a:off x="8518410" y="36764"/>
            <a:ext cx="406266" cy="381716"/>
            <a:chOff x="6471270" y="680644"/>
            <a:chExt cx="1763486" cy="1656920"/>
          </a:xfrm>
        </p:grpSpPr>
        <p:cxnSp>
          <p:nvCxnSpPr>
            <p:cNvPr id="12" name="Straight Connector 11"/>
            <p:cNvCxnSpPr/>
            <p:nvPr userDrawn="1"/>
          </p:nvCxnSpPr>
          <p:spPr>
            <a:xfrm flipH="1">
              <a:off x="7353013" y="680644"/>
              <a:ext cx="13750" cy="165692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471270" y="1509104"/>
              <a:ext cx="1763486" cy="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6717546" y="933362"/>
              <a:ext cx="1317580" cy="1165797"/>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H="1">
              <a:off x="6717546" y="904784"/>
              <a:ext cx="1317580" cy="1166026"/>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16748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ext 2 Column">
    <p:spTree>
      <p:nvGrpSpPr>
        <p:cNvPr id="1" name=""/>
        <p:cNvGrpSpPr/>
        <p:nvPr/>
      </p:nvGrpSpPr>
      <p:grpSpPr>
        <a:xfrm>
          <a:off x="0" y="0"/>
          <a:ext cx="0" cy="0"/>
          <a:chOff x="0" y="0"/>
          <a:chExt cx="0" cy="0"/>
        </a:xfrm>
      </p:grpSpPr>
      <p:sp>
        <p:nvSpPr>
          <p:cNvPr id="10" name="Content Placeholder 2"/>
          <p:cNvSpPr>
            <a:spLocks noGrp="1"/>
          </p:cNvSpPr>
          <p:nvPr>
            <p:ph idx="1"/>
          </p:nvPr>
        </p:nvSpPr>
        <p:spPr>
          <a:xfrm>
            <a:off x="347471" y="758505"/>
            <a:ext cx="5132053"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7"/>
          <p:cNvSpPr>
            <a:spLocks noGrp="1"/>
          </p:cNvSpPr>
          <p:nvPr>
            <p:ph type="title"/>
          </p:nvPr>
        </p:nvSpPr>
        <p:spPr>
          <a:xfrm>
            <a:off x="5864535" y="2694918"/>
            <a:ext cx="2976957" cy="962681"/>
          </a:xfrm>
          <a:prstGeom prst="rect">
            <a:avLst/>
          </a:prstGeom>
        </p:spPr>
        <p:txBody>
          <a:bodyPr vert="horz" wrap="square" lIns="0" tIns="0" rIns="0" bIns="0">
            <a:noAutofit/>
          </a:bodyPr>
          <a:lstStyle>
            <a:lvl1pPr algn="ctr">
              <a:defRPr sz="3200" b="1">
                <a:solidFill>
                  <a:srgbClr val="00395E"/>
                </a:solidFill>
              </a:defRPr>
            </a:lvl1pPr>
          </a:lstStyle>
          <a:p>
            <a:r>
              <a:rPr lang="en-US" dirty="0"/>
              <a:t>Click to edit Master title </a:t>
            </a:r>
            <a:r>
              <a:rPr lang="en-US" dirty="0" err="1"/>
              <a:t>styl</a:t>
            </a:r>
            <a:endParaRPr lang="en-US" dirty="0"/>
          </a:p>
        </p:txBody>
      </p:sp>
      <p:grpSp>
        <p:nvGrpSpPr>
          <p:cNvPr id="27" name="Group 26"/>
          <p:cNvGrpSpPr/>
          <p:nvPr userDrawn="1"/>
        </p:nvGrpSpPr>
        <p:grpSpPr>
          <a:xfrm>
            <a:off x="6905267" y="1097768"/>
            <a:ext cx="895493" cy="841379"/>
            <a:chOff x="6471270" y="680644"/>
            <a:chExt cx="1763486" cy="1656920"/>
          </a:xfrm>
        </p:grpSpPr>
        <p:cxnSp>
          <p:nvCxnSpPr>
            <p:cNvPr id="3" name="Straight Connector 2"/>
            <p:cNvCxnSpPr/>
            <p:nvPr userDrawn="1"/>
          </p:nvCxnSpPr>
          <p:spPr>
            <a:xfrm flipH="1">
              <a:off x="7353013" y="680644"/>
              <a:ext cx="13750" cy="1656920"/>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471270" y="1509104"/>
              <a:ext cx="1763486" cy="0"/>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717546" y="933362"/>
              <a:ext cx="1317580" cy="1165797"/>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6717546" y="904784"/>
              <a:ext cx="1317580" cy="1166026"/>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20364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152280" y="-9000"/>
            <a:ext cx="7543080" cy="522720"/>
          </a:xfrm>
          <a:prstGeom prst="rect">
            <a:avLst/>
          </a:prstGeom>
        </p:spPr>
        <p:txBody>
          <a:bodyPr wrap="none" lIns="0" tIns="0" rIns="0" bIns="0" anchor="ctr"/>
          <a:lstStyle>
            <a:lvl1pPr>
              <a:defRPr sz="2400"/>
            </a:lvl1pPr>
          </a:lstStyle>
          <a:p>
            <a:endParaRPr dirty="0"/>
          </a:p>
        </p:txBody>
      </p:sp>
      <p:sp>
        <p:nvSpPr>
          <p:cNvPr id="4" name="PlaceHolder 2"/>
          <p:cNvSpPr>
            <a:spLocks noGrp="1"/>
          </p:cNvSpPr>
          <p:nvPr>
            <p:ph type="body" idx="10"/>
          </p:nvPr>
        </p:nvSpPr>
        <p:spPr>
          <a:xfrm>
            <a:off x="152280" y="895320"/>
            <a:ext cx="8839320" cy="3850920"/>
          </a:xfrm>
          <a:prstGeom prst="rect">
            <a:avLst/>
          </a:prstGeom>
        </p:spPr>
        <p:txBody>
          <a:bodyPr wrap="square" lIns="0" tIns="0" rIns="0" bIns="0"/>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152280" y="-9000"/>
            <a:ext cx="7543080" cy="522720"/>
          </a:xfrm>
          <a:prstGeom prst="rect">
            <a:avLst/>
          </a:prstGeom>
        </p:spPr>
        <p:txBody>
          <a:bodyPr wrap="none" lIns="0" tIns="0" rIns="0" bIns="0" anchor="ctr"/>
          <a:lstStyle>
            <a:lvl1pPr>
              <a:defRPr sz="2400">
                <a:solidFill>
                  <a:schemeClr val="bg1"/>
                </a:solidFill>
              </a:defRPr>
            </a:lvl1pPr>
          </a:lstStyle>
          <a:p>
            <a:endParaRPr dirty="0"/>
          </a:p>
        </p:txBody>
      </p:sp>
      <p:sp>
        <p:nvSpPr>
          <p:cNvPr id="60" name="PlaceHolder 3"/>
          <p:cNvSpPr>
            <a:spLocks noGrp="1"/>
          </p:cNvSpPr>
          <p:nvPr>
            <p:ph type="body"/>
          </p:nvPr>
        </p:nvSpPr>
        <p:spPr>
          <a:xfrm>
            <a:off x="4681080" y="895320"/>
            <a:ext cx="4312800" cy="3850920"/>
          </a:xfrm>
          <a:prstGeom prst="rect">
            <a:avLst/>
          </a:prstGeom>
        </p:spPr>
        <p:txBody>
          <a:bodyPr wrap="square" lIns="0" tIns="0" rIns="0" bIns="0">
            <a:normAutofit/>
          </a:bodyPr>
          <a:lstStyle/>
          <a:p>
            <a:endParaRPr dirty="0"/>
          </a:p>
        </p:txBody>
      </p:sp>
      <p:sp>
        <p:nvSpPr>
          <p:cNvPr id="5" name="PlaceHolder 3"/>
          <p:cNvSpPr>
            <a:spLocks noGrp="1"/>
          </p:cNvSpPr>
          <p:nvPr>
            <p:ph type="body" idx="10"/>
          </p:nvPr>
        </p:nvSpPr>
        <p:spPr>
          <a:xfrm>
            <a:off x="228600" y="895350"/>
            <a:ext cx="4312800" cy="3850920"/>
          </a:xfrm>
          <a:prstGeom prst="rect">
            <a:avLst/>
          </a:prstGeom>
        </p:spPr>
        <p:txBody>
          <a:bodyPr wrap="square" lIns="0" tIns="0" rIns="0" bIns="0">
            <a:normAutofit/>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
            <a:ext cx="8229600" cy="536575"/>
          </a:xfrm>
          <a:prstGeom prst="rect">
            <a:avLst/>
          </a:prstGeom>
        </p:spPr>
        <p:txBody>
          <a:bodyPr/>
          <a:lstStyle>
            <a:lvl1pPr>
              <a:defRPr sz="2400" b="0">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a:xfrm>
            <a:off x="457200" y="4767263"/>
            <a:ext cx="2133600" cy="274637"/>
          </a:xfrm>
          <a:prstGeom prst="rect">
            <a:avLst/>
          </a:prstGeom>
        </p:spPr>
        <p:txBody>
          <a:bodyPr/>
          <a:lstStyle/>
          <a:p>
            <a:fld id="{2924DBC1-556A-4EA0-9477-A2E8A2CDA29A}" type="datetimeFigureOut">
              <a:rPr lang="en-GB" smtClean="0"/>
              <a:t>01/10/2018</a:t>
            </a:fld>
            <a:endParaRPr lang="en-GB"/>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EA1CA410-5910-49E2-8CD3-6A14C280120A}" type="slidenum">
              <a:rPr lang="en-GB" smtClean="0"/>
              <a:t>‹#›</a:t>
            </a:fld>
            <a:endParaRPr lang="en-GB"/>
          </a:p>
        </p:txBody>
      </p:sp>
    </p:spTree>
    <p:extLst>
      <p:ext uri="{BB962C8B-B14F-4D97-AF65-F5344CB8AC3E}">
        <p14:creationId xmlns:p14="http://schemas.microsoft.com/office/powerpoint/2010/main" val="2644418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a:t>
            </a:r>
            <a:r>
              <a:rPr lang="lv-LV" dirty="0"/>
              <a:t>title</a:t>
            </a:r>
            <a:endParaRPr lang="en-GB" dirty="0"/>
          </a:p>
        </p:txBody>
      </p:sp>
      <p:sp>
        <p:nvSpPr>
          <p:cNvPr id="5" name="Text Placeholder 4"/>
          <p:cNvSpPr>
            <a:spLocks noGrp="1"/>
          </p:cNvSpPr>
          <p:nvPr>
            <p:ph type="body" sz="quarter" idx="11"/>
          </p:nvPr>
        </p:nvSpPr>
        <p:spPr>
          <a:xfrm>
            <a:off x="381000" y="2495550"/>
            <a:ext cx="48006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 Placeholder 6"/>
          <p:cNvSpPr>
            <a:spLocks noGrp="1"/>
          </p:cNvSpPr>
          <p:nvPr>
            <p:ph type="body" sz="quarter" idx="12" hasCustomPrompt="1"/>
          </p:nvPr>
        </p:nvSpPr>
        <p:spPr>
          <a:xfrm>
            <a:off x="381000" y="2038350"/>
            <a:ext cx="5562600" cy="304800"/>
          </a:xfrm>
        </p:spPr>
        <p:txBody>
          <a:bodyPr>
            <a:noAutofit/>
          </a:bodyPr>
          <a:lstStyle>
            <a:lvl1pPr>
              <a:defRPr sz="2000" b="0">
                <a:solidFill>
                  <a:schemeClr val="bg1"/>
                </a:solidFill>
              </a:defRPr>
            </a:lvl1pPr>
          </a:lstStyle>
          <a:p>
            <a:pPr lvl="0"/>
            <a:r>
              <a:rPr lang="en-US" dirty="0"/>
              <a:t>Click to </a:t>
            </a:r>
            <a:r>
              <a:rPr lang="lv-LV" dirty="0"/>
              <a:t>e</a:t>
            </a:r>
            <a:r>
              <a:rPr lang="en-US" dirty="0" err="1"/>
              <a:t>dit</a:t>
            </a:r>
            <a:r>
              <a:rPr lang="en-US" dirty="0"/>
              <a:t> </a:t>
            </a:r>
            <a:r>
              <a:rPr lang="lv-LV" dirty="0"/>
              <a:t>subtitle</a:t>
            </a:r>
            <a:endParaRPr lang="en-US" dirty="0"/>
          </a:p>
        </p:txBody>
      </p:sp>
    </p:spTree>
    <p:extLst>
      <p:ext uri="{BB962C8B-B14F-4D97-AF65-F5344CB8AC3E}">
        <p14:creationId xmlns:p14="http://schemas.microsoft.com/office/powerpoint/2010/main" val="2536823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152280" y="-9000"/>
            <a:ext cx="7543080" cy="522720"/>
          </a:xfrm>
          <a:prstGeom prst="rect">
            <a:avLst/>
          </a:prstGeom>
        </p:spPr>
        <p:txBody>
          <a:bodyPr wrap="none" lIns="0" tIns="0" rIns="0" bIns="0" anchor="ctr"/>
          <a:lstStyle>
            <a:lvl1pPr>
              <a:defRPr sz="2400"/>
            </a:lvl1pPr>
          </a:lstStyle>
          <a:p>
            <a:endParaRPr dirty="0"/>
          </a:p>
        </p:txBody>
      </p:sp>
      <p:sp>
        <p:nvSpPr>
          <p:cNvPr id="4" name="PlaceHolder 2"/>
          <p:cNvSpPr>
            <a:spLocks noGrp="1"/>
          </p:cNvSpPr>
          <p:nvPr>
            <p:ph type="body" idx="10"/>
          </p:nvPr>
        </p:nvSpPr>
        <p:spPr>
          <a:xfrm>
            <a:off x="152280" y="895320"/>
            <a:ext cx="8839320" cy="3850920"/>
          </a:xfrm>
          <a:prstGeom prst="rect">
            <a:avLst/>
          </a:prstGeom>
        </p:spPr>
        <p:txBody>
          <a:bodyPr wrap="square" lIns="0" tIns="0" rIns="0" bIns="0"/>
          <a:lstStyle/>
          <a:p>
            <a:endParaRPr/>
          </a:p>
        </p:txBody>
      </p:sp>
    </p:spTree>
    <p:extLst>
      <p:ext uri="{BB962C8B-B14F-4D97-AF65-F5344CB8AC3E}">
        <p14:creationId xmlns:p14="http://schemas.microsoft.com/office/powerpoint/2010/main" val="3145439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71450" y="1945640"/>
            <a:ext cx="3609975" cy="1308050"/>
          </a:xfrm>
          <a:prstGeom prst="rect">
            <a:avLst/>
          </a:prstGeom>
        </p:spPr>
        <p:txBody>
          <a:bodyPr wrap="square" lIns="0" tIns="0" rIns="0" bIns="0">
            <a:spAutoFit/>
          </a:bodyPr>
          <a:lstStyle>
            <a:lvl1pPr marL="0" marR="0" indent="0" algn="l" defTabSz="457200" rtl="0" eaLnBrk="1" fontAlgn="auto" latinLnBrk="0" hangingPunct="1">
              <a:lnSpc>
                <a:spcPts val="3400"/>
              </a:lnSpc>
              <a:spcBef>
                <a:spcPct val="0"/>
              </a:spcBef>
              <a:spcAft>
                <a:spcPts val="0"/>
              </a:spcAft>
              <a:buClrTx/>
              <a:buSzTx/>
              <a:buFontTx/>
              <a:buNone/>
              <a:tabLst/>
              <a:defRPr sz="2800" b="1">
                <a:solidFill>
                  <a:srgbClr val="00395E"/>
                </a:solidFill>
              </a:defRPr>
            </a:lvl1pPr>
          </a:lstStyle>
          <a:p>
            <a:pPr lvl="0"/>
            <a:r>
              <a:rPr lang="en-US" dirty="0"/>
              <a:t>CLICK TO EDIT PRESENTATION TITLE</a:t>
            </a:r>
          </a:p>
        </p:txBody>
      </p:sp>
      <p:sp>
        <p:nvSpPr>
          <p:cNvPr id="11" name="Text Placeholder 10"/>
          <p:cNvSpPr>
            <a:spLocks noGrp="1"/>
          </p:cNvSpPr>
          <p:nvPr>
            <p:ph type="body" sz="quarter" idx="10" hasCustomPrompt="1"/>
          </p:nvPr>
        </p:nvSpPr>
        <p:spPr>
          <a:xfrm>
            <a:off x="4419600" y="1945640"/>
            <a:ext cx="4384675" cy="2854960"/>
          </a:xfrm>
          <a:prstGeom prst="rect">
            <a:avLst/>
          </a:prstGeom>
        </p:spPr>
        <p:txBody>
          <a:bodyPr vert="horz" wrap="square" lIns="0" tIns="0" rIns="0" bIns="0">
            <a:noAutofit/>
          </a:bodyPr>
          <a:lstStyle>
            <a:lvl1pPr marL="0" indent="0" algn="l">
              <a:spcBef>
                <a:spcPts val="0"/>
              </a:spcBef>
              <a:buNone/>
              <a:defRPr sz="1800" b="1" i="0" baseline="0">
                <a:solidFill>
                  <a:srgbClr val="FFFFFF"/>
                </a:solidFill>
              </a:defRPr>
            </a:lvl1pPr>
            <a:lvl2pPr>
              <a:buNone/>
              <a:defRPr>
                <a:solidFill>
                  <a:srgbClr val="FFFFFF"/>
                </a:solidFill>
              </a:defRPr>
            </a:lvl2pPr>
            <a:lvl3pPr>
              <a:buNone/>
              <a:defRPr>
                <a:solidFill>
                  <a:srgbClr val="FFFFFF"/>
                </a:solidFill>
              </a:defRPr>
            </a:lvl3pPr>
            <a:lvl4pPr>
              <a:buNone/>
              <a:defRPr>
                <a:solidFill>
                  <a:srgbClr val="FFFFFF"/>
                </a:solidFill>
              </a:defRPr>
            </a:lvl4pPr>
            <a:lvl5pPr>
              <a:defRPr>
                <a:solidFill>
                  <a:srgbClr val="FFFFFF"/>
                </a:solidFill>
              </a:defRPr>
            </a:lvl5pPr>
          </a:lstStyle>
          <a:p>
            <a:pPr lvl="0"/>
            <a:r>
              <a:rPr lang="en-US" dirty="0"/>
              <a:t>Presenter Name</a:t>
            </a:r>
          </a:p>
          <a:p>
            <a:pPr lvl="0"/>
            <a:r>
              <a:rPr lang="en-US" dirty="0"/>
              <a:t>Presenter Title</a:t>
            </a:r>
          </a:p>
        </p:txBody>
      </p:sp>
    </p:spTree>
    <p:extLst>
      <p:ext uri="{BB962C8B-B14F-4D97-AF65-F5344CB8AC3E}">
        <p14:creationId xmlns:p14="http://schemas.microsoft.com/office/powerpoint/2010/main" val="3283137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ext 2 Column">
    <p:spTree>
      <p:nvGrpSpPr>
        <p:cNvPr id="1" name=""/>
        <p:cNvGrpSpPr/>
        <p:nvPr/>
      </p:nvGrpSpPr>
      <p:grpSpPr>
        <a:xfrm>
          <a:off x="0" y="0"/>
          <a:ext cx="0" cy="0"/>
          <a:chOff x="0" y="0"/>
          <a:chExt cx="0" cy="0"/>
        </a:xfrm>
      </p:grpSpPr>
      <p:sp>
        <p:nvSpPr>
          <p:cNvPr id="16" name="Rounded Rectangle 15"/>
          <p:cNvSpPr/>
          <p:nvPr userDrawn="1"/>
        </p:nvSpPr>
        <p:spPr>
          <a:xfrm>
            <a:off x="-8718" y="3040"/>
            <a:ext cx="9152718" cy="508520"/>
          </a:xfrm>
          <a:prstGeom prst="roundRect">
            <a:avLst>
              <a:gd name="adj" fmla="val 20337"/>
            </a:avLst>
          </a:prstGeom>
          <a:solidFill>
            <a:srgbClr val="FF6C0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p:nvPr>
        </p:nvSpPr>
        <p:spPr>
          <a:xfrm>
            <a:off x="347472" y="758505"/>
            <a:ext cx="4105776"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4686624" y="758505"/>
            <a:ext cx="4105776"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7"/>
          <p:cNvSpPr>
            <a:spLocks noGrp="1"/>
          </p:cNvSpPr>
          <p:nvPr>
            <p:ph type="title"/>
          </p:nvPr>
        </p:nvSpPr>
        <p:spPr>
          <a:xfrm>
            <a:off x="347471" y="61722"/>
            <a:ext cx="7615429" cy="380661"/>
          </a:xfrm>
          <a:prstGeom prst="rect">
            <a:avLst/>
          </a:prstGeom>
        </p:spPr>
        <p:txBody>
          <a:bodyPr vert="horz" wrap="square" lIns="0" tIns="0" rIns="0" bIns="0">
            <a:noAutofit/>
          </a:bodyPr>
          <a:lstStyle>
            <a:lvl1pPr algn="l">
              <a:defRPr sz="2400" b="1">
                <a:solidFill>
                  <a:schemeClr val="bg1"/>
                </a:solidFill>
              </a:defRPr>
            </a:lvl1pPr>
          </a:lstStyle>
          <a:p>
            <a:r>
              <a:rPr lang="en-US" dirty="0"/>
              <a:t>Click to edit Master title style</a:t>
            </a:r>
          </a:p>
        </p:txBody>
      </p:sp>
      <p:grpSp>
        <p:nvGrpSpPr>
          <p:cNvPr id="11" name="Group 10"/>
          <p:cNvGrpSpPr/>
          <p:nvPr userDrawn="1"/>
        </p:nvGrpSpPr>
        <p:grpSpPr>
          <a:xfrm>
            <a:off x="8518410" y="36764"/>
            <a:ext cx="406266" cy="381716"/>
            <a:chOff x="6471270" y="680644"/>
            <a:chExt cx="1763486" cy="1656920"/>
          </a:xfrm>
        </p:grpSpPr>
        <p:cxnSp>
          <p:nvCxnSpPr>
            <p:cNvPr id="12" name="Straight Connector 11"/>
            <p:cNvCxnSpPr/>
            <p:nvPr userDrawn="1"/>
          </p:nvCxnSpPr>
          <p:spPr>
            <a:xfrm flipH="1">
              <a:off x="7353013" y="680644"/>
              <a:ext cx="13750" cy="165692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471270" y="1509104"/>
              <a:ext cx="1763486" cy="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6717546" y="933362"/>
              <a:ext cx="1317580" cy="1165797"/>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H="1">
              <a:off x="6717546" y="904784"/>
              <a:ext cx="1317580" cy="1166026"/>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10966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xt 1 Column">
    <p:spTree>
      <p:nvGrpSpPr>
        <p:cNvPr id="1" name=""/>
        <p:cNvGrpSpPr/>
        <p:nvPr/>
      </p:nvGrpSpPr>
      <p:grpSpPr>
        <a:xfrm>
          <a:off x="0" y="0"/>
          <a:ext cx="0" cy="0"/>
          <a:chOff x="0" y="0"/>
          <a:chExt cx="0" cy="0"/>
        </a:xfrm>
      </p:grpSpPr>
      <p:sp>
        <p:nvSpPr>
          <p:cNvPr id="2" name="Rounded Rectangle 1"/>
          <p:cNvSpPr/>
          <p:nvPr userDrawn="1"/>
        </p:nvSpPr>
        <p:spPr>
          <a:xfrm>
            <a:off x="-8718" y="3040"/>
            <a:ext cx="9152718" cy="508520"/>
          </a:xfrm>
          <a:prstGeom prst="roundRect">
            <a:avLst>
              <a:gd name="adj" fmla="val 20337"/>
            </a:avLst>
          </a:prstGeom>
          <a:solidFill>
            <a:srgbClr val="FF6C0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p:nvPr>
        </p:nvSpPr>
        <p:spPr>
          <a:xfrm>
            <a:off x="347471" y="758505"/>
            <a:ext cx="8456803"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1600">
                <a:solidFill>
                  <a:schemeClr val="tx2"/>
                </a:solidFill>
              </a:defRPr>
            </a:lvl1pPr>
            <a:lvl2pPr marL="455613" indent="-223838">
              <a:buClr>
                <a:schemeClr val="tx1"/>
              </a:buClr>
              <a:buSzPct val="90000"/>
              <a:buFont typeface="Webdings" panose="05030102010509060703" pitchFamily="18" charset="2"/>
              <a:buChar char="4"/>
              <a:defRPr sz="1400">
                <a:solidFill>
                  <a:schemeClr val="tx2"/>
                </a:solidFill>
              </a:defRPr>
            </a:lvl2pPr>
            <a:lvl3pPr marL="679450" indent="-209550">
              <a:buClr>
                <a:schemeClr val="tx1"/>
              </a:buClr>
              <a:buSzPct val="85000"/>
              <a:buFont typeface="Webdings" panose="05030102010509060703" pitchFamily="18" charset="2"/>
              <a:buChar char="4"/>
              <a:defRPr sz="1400">
                <a:solidFill>
                  <a:schemeClr val="tx2"/>
                </a:solidFill>
              </a:defRPr>
            </a:lvl3pPr>
            <a:lvl4pPr marL="896112" indent="-228600">
              <a:buClr>
                <a:schemeClr val="tx1"/>
              </a:buClr>
              <a:buSzPct val="100000"/>
              <a:buFont typeface="Wingdings" panose="05000000000000000000" pitchFamily="2" charset="2"/>
              <a:buChar char="§"/>
              <a:defRPr sz="1200">
                <a:solidFill>
                  <a:schemeClr val="tx2"/>
                </a:solidFill>
              </a:defRPr>
            </a:lvl4pPr>
            <a:lvl5pPr marL="1828800" indent="0">
              <a:buNone/>
              <a:defRPr sz="1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7"/>
          <p:cNvSpPr>
            <a:spLocks noGrp="1"/>
          </p:cNvSpPr>
          <p:nvPr>
            <p:ph type="title"/>
          </p:nvPr>
        </p:nvSpPr>
        <p:spPr>
          <a:xfrm>
            <a:off x="347471" y="61722"/>
            <a:ext cx="8081752" cy="380661"/>
          </a:xfrm>
          <a:prstGeom prst="rect">
            <a:avLst/>
          </a:prstGeom>
        </p:spPr>
        <p:txBody>
          <a:bodyPr vert="horz" wrap="square" lIns="0" tIns="0" rIns="0" bIns="0">
            <a:noAutofit/>
          </a:bodyPr>
          <a:lstStyle>
            <a:lvl1pPr algn="l">
              <a:defRPr sz="1800" b="1">
                <a:solidFill>
                  <a:schemeClr val="bg1"/>
                </a:solidFill>
              </a:defRPr>
            </a:lvl1pPr>
          </a:lstStyle>
          <a:p>
            <a:r>
              <a:rPr lang="en-US" dirty="0"/>
              <a:t>Click to edit Master title style</a:t>
            </a:r>
          </a:p>
        </p:txBody>
      </p:sp>
      <p:grpSp>
        <p:nvGrpSpPr>
          <p:cNvPr id="8" name="Group 7"/>
          <p:cNvGrpSpPr/>
          <p:nvPr userDrawn="1"/>
        </p:nvGrpSpPr>
        <p:grpSpPr>
          <a:xfrm>
            <a:off x="8518410" y="36764"/>
            <a:ext cx="406266" cy="381716"/>
            <a:chOff x="6471270" y="680644"/>
            <a:chExt cx="1763486" cy="1656920"/>
          </a:xfrm>
        </p:grpSpPr>
        <p:cxnSp>
          <p:nvCxnSpPr>
            <p:cNvPr id="9" name="Straight Connector 8"/>
            <p:cNvCxnSpPr/>
            <p:nvPr userDrawn="1"/>
          </p:nvCxnSpPr>
          <p:spPr>
            <a:xfrm flipH="1">
              <a:off x="7353013" y="680644"/>
              <a:ext cx="13750" cy="165692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6471270" y="1509104"/>
              <a:ext cx="1763486" cy="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6717546" y="933362"/>
              <a:ext cx="1317580" cy="1165797"/>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H="1">
              <a:off x="6717546" y="904784"/>
              <a:ext cx="1317580" cy="1166026"/>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921800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4.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6" name="Picture 2"/>
          <p:cNvPicPr/>
          <p:nvPr/>
        </p:nvPicPr>
        <p:blipFill>
          <a:blip r:embed="rId6"/>
          <a:stretch>
            <a:fillRect/>
          </a:stretch>
        </p:blipFill>
        <p:spPr>
          <a:xfrm>
            <a:off x="0" y="0"/>
            <a:ext cx="9143640" cy="511560"/>
          </a:xfrm>
          <a:prstGeom prst="rect">
            <a:avLst/>
          </a:prstGeom>
          <a:ln>
            <a:noFill/>
          </a:ln>
        </p:spPr>
      </p:pic>
      <p:sp>
        <p:nvSpPr>
          <p:cNvPr id="47" name="CustomShape 1"/>
          <p:cNvSpPr/>
          <p:nvPr/>
        </p:nvSpPr>
        <p:spPr>
          <a:xfrm>
            <a:off x="3848040" y="6553080"/>
            <a:ext cx="1447200" cy="211680"/>
          </a:xfrm>
          <a:prstGeom prst="rect">
            <a:avLst/>
          </a:prstGeom>
          <a:noFill/>
          <a:ln>
            <a:noFill/>
          </a:ln>
        </p:spPr>
        <p:txBody>
          <a:bodyPr lIns="90000" tIns="45000" rIns="90000" bIns="45000"/>
          <a:lstStyle/>
          <a:p>
            <a:pPr algn="ctr">
              <a:lnSpc>
                <a:spcPct val="100000"/>
              </a:lnSpc>
            </a:pPr>
            <a:r>
              <a:rPr lang="en-US" sz="800">
                <a:solidFill>
                  <a:srgbClr val="BFBFBF"/>
                </a:solidFill>
                <a:latin typeface="Arial"/>
                <a:ea typeface="DejaVu Sans"/>
              </a:rPr>
              <a:t>Proprietary and Confidential</a:t>
            </a:r>
            <a:endParaRPr/>
          </a:p>
        </p:txBody>
      </p:sp>
      <p:sp>
        <p:nvSpPr>
          <p:cNvPr id="48" name="CustomShape 2"/>
          <p:cNvSpPr/>
          <p:nvPr/>
        </p:nvSpPr>
        <p:spPr>
          <a:xfrm>
            <a:off x="4000680" y="6705720"/>
            <a:ext cx="1447200" cy="211680"/>
          </a:xfrm>
          <a:prstGeom prst="rect">
            <a:avLst/>
          </a:prstGeom>
          <a:noFill/>
          <a:ln>
            <a:noFill/>
          </a:ln>
        </p:spPr>
        <p:txBody>
          <a:bodyPr lIns="90000" tIns="45000" rIns="90000" bIns="45000"/>
          <a:lstStyle/>
          <a:p>
            <a:pPr algn="ctr">
              <a:lnSpc>
                <a:spcPct val="100000"/>
              </a:lnSpc>
            </a:pPr>
            <a:r>
              <a:rPr lang="en-US" sz="800">
                <a:solidFill>
                  <a:srgbClr val="BFBFBF"/>
                </a:solidFill>
                <a:latin typeface="Arial"/>
                <a:ea typeface="DejaVu Sans"/>
              </a:rPr>
              <a:t>Proprietary and Confidential</a:t>
            </a:r>
            <a:endParaRPr/>
          </a:p>
        </p:txBody>
      </p:sp>
      <p:sp>
        <p:nvSpPr>
          <p:cNvPr id="49" name="CustomShape 3"/>
          <p:cNvSpPr/>
          <p:nvPr/>
        </p:nvSpPr>
        <p:spPr>
          <a:xfrm>
            <a:off x="152280" y="4857840"/>
            <a:ext cx="1447200" cy="211680"/>
          </a:xfrm>
          <a:prstGeom prst="rect">
            <a:avLst/>
          </a:prstGeom>
          <a:noFill/>
          <a:ln>
            <a:noFill/>
          </a:ln>
        </p:spPr>
        <p:txBody>
          <a:bodyPr lIns="90000" tIns="45000" rIns="90000" bIns="45000"/>
          <a:lstStyle/>
          <a:p>
            <a:pPr>
              <a:lnSpc>
                <a:spcPct val="100000"/>
              </a:lnSpc>
            </a:pPr>
            <a:r>
              <a:rPr lang="en-US" sz="800">
                <a:solidFill>
                  <a:srgbClr val="BFBFBF"/>
                </a:solidFill>
                <a:latin typeface="Arial"/>
                <a:ea typeface="DejaVu Sans"/>
              </a:rPr>
              <a:t>Creative Commons</a:t>
            </a:r>
            <a:endParaRPr/>
          </a:p>
        </p:txBody>
      </p:sp>
      <p:sp>
        <p:nvSpPr>
          <p:cNvPr id="50" name="CustomShape 4"/>
          <p:cNvSpPr/>
          <p:nvPr/>
        </p:nvSpPr>
        <p:spPr>
          <a:xfrm>
            <a:off x="8077320" y="4857840"/>
            <a:ext cx="913680" cy="211680"/>
          </a:xfrm>
          <a:prstGeom prst="rect">
            <a:avLst/>
          </a:prstGeom>
          <a:noFill/>
          <a:ln>
            <a:noFill/>
          </a:ln>
        </p:spPr>
        <p:txBody>
          <a:bodyPr lIns="90000" tIns="45000" rIns="90000" bIns="45000"/>
          <a:lstStyle/>
          <a:p>
            <a:pPr algn="r">
              <a:lnSpc>
                <a:spcPct val="100000"/>
              </a:lnSpc>
            </a:pPr>
            <a:r>
              <a:rPr lang="en-US" sz="800">
                <a:solidFill>
                  <a:srgbClr val="BFBFBF"/>
                </a:solidFill>
                <a:latin typeface="Arial"/>
                <a:ea typeface="DejaVu Sans"/>
              </a:rPr>
              <a:t>Page </a:t>
            </a:r>
            <a:fld id="{E5F447E5-9DC4-4A02-8A39-B4DD67ECFEBB}" type="slidenum">
              <a:rPr lang="en-US" sz="800">
                <a:solidFill>
                  <a:srgbClr val="BFBFBF"/>
                </a:solidFill>
                <a:latin typeface="Arial"/>
                <a:ea typeface="DejaVu Sans"/>
              </a:rPr>
              <a:t>‹#›</a:t>
            </a:fld>
            <a:endParaRPr/>
          </a:p>
        </p:txBody>
      </p:sp>
      <p:pic>
        <p:nvPicPr>
          <p:cNvPr id="51" name="Picture 4"/>
          <p:cNvPicPr/>
          <p:nvPr/>
        </p:nvPicPr>
        <p:blipFill>
          <a:blip r:embed="rId7"/>
          <a:stretch>
            <a:fillRect/>
          </a:stretch>
        </p:blipFill>
        <p:spPr>
          <a:xfrm>
            <a:off x="8119080" y="0"/>
            <a:ext cx="1024200" cy="511560"/>
          </a:xfrm>
          <a:prstGeom prst="rect">
            <a:avLst/>
          </a:prstGeom>
          <a:ln>
            <a:noFill/>
          </a:ln>
        </p:spPr>
      </p:pic>
      <p:sp>
        <p:nvSpPr>
          <p:cNvPr id="52" name="PlaceHolder 5"/>
          <p:cNvSpPr>
            <a:spLocks noGrp="1"/>
          </p:cNvSpPr>
          <p:nvPr>
            <p:ph type="title"/>
          </p:nvPr>
        </p:nvSpPr>
        <p:spPr>
          <a:xfrm>
            <a:off x="152280" y="-9000"/>
            <a:ext cx="7543080" cy="522360"/>
          </a:xfrm>
          <a:prstGeom prst="rect">
            <a:avLst/>
          </a:prstGeom>
        </p:spPr>
        <p:txBody>
          <a:bodyPr lIns="90000" tIns="45000" rIns="90000" bIns="45000" anchor="ctr"/>
          <a:lstStyle/>
          <a:p>
            <a:pPr>
              <a:lnSpc>
                <a:spcPct val="100000"/>
              </a:lnSpc>
            </a:pPr>
            <a:r>
              <a:rPr lang="en-US" sz="2500" dirty="0">
                <a:solidFill>
                  <a:srgbClr val="000000"/>
                </a:solidFill>
                <a:latin typeface="Arial"/>
              </a:rPr>
              <a:t>Click to edit the title text </a:t>
            </a:r>
            <a:r>
              <a:rPr lang="en-US" sz="2500" dirty="0" err="1">
                <a:solidFill>
                  <a:srgbClr val="000000"/>
                </a:solidFill>
                <a:latin typeface="Arial"/>
              </a:rPr>
              <a:t>formatClick</a:t>
            </a:r>
            <a:r>
              <a:rPr lang="en-US" sz="2500" dirty="0">
                <a:solidFill>
                  <a:srgbClr val="000000"/>
                </a:solidFill>
                <a:latin typeface="Arial"/>
              </a:rPr>
              <a:t> to edit the title text </a:t>
            </a:r>
            <a:r>
              <a:rPr lang="en-US" sz="2500" dirty="0" err="1">
                <a:solidFill>
                  <a:srgbClr val="000000"/>
                </a:solidFill>
                <a:latin typeface="Arial"/>
              </a:rPr>
              <a:t>formatClick</a:t>
            </a:r>
            <a:r>
              <a:rPr lang="en-US" sz="2500" dirty="0">
                <a:solidFill>
                  <a:srgbClr val="000000"/>
                </a:solidFill>
                <a:latin typeface="Arial"/>
              </a:rPr>
              <a:t> to edit Master title style</a:t>
            </a:r>
            <a:endParaRPr dirty="0"/>
          </a:p>
        </p:txBody>
      </p:sp>
      <p:sp>
        <p:nvSpPr>
          <p:cNvPr id="53" name="PlaceHolder 6"/>
          <p:cNvSpPr>
            <a:spLocks noGrp="1"/>
          </p:cNvSpPr>
          <p:nvPr>
            <p:ph type="body"/>
          </p:nvPr>
        </p:nvSpPr>
        <p:spPr>
          <a:xfrm>
            <a:off x="152280" y="895320"/>
            <a:ext cx="8838360" cy="3850920"/>
          </a:xfrm>
          <a:prstGeom prst="rect">
            <a:avLst/>
          </a:prstGeom>
        </p:spPr>
        <p:txBody>
          <a:bodyPr lIns="90000" tIns="45000" rIns="90000" bIns="45000"/>
          <a:lstStyle/>
          <a:p>
            <a:pPr>
              <a:buSzPct val="25000"/>
              <a:buFont typeface="StarSymbol"/>
              <a:buChar char=""/>
            </a:pPr>
            <a:r>
              <a:rPr lang="en-US" sz="2000" dirty="0">
                <a:solidFill>
                  <a:srgbClr val="003352"/>
                </a:solidFill>
                <a:latin typeface="Arial"/>
              </a:rPr>
              <a:t>Click to edit the outline text format</a:t>
            </a:r>
            <a:endParaRPr dirty="0"/>
          </a:p>
          <a:p>
            <a:pPr lvl="1">
              <a:buSzPct val="25000"/>
              <a:buFont typeface="StarSymbol"/>
              <a:buChar char=""/>
            </a:pPr>
            <a:r>
              <a:rPr lang="en-US" sz="2000" dirty="0">
                <a:solidFill>
                  <a:srgbClr val="003352"/>
                </a:solidFill>
                <a:latin typeface="Arial"/>
              </a:rPr>
              <a:t>Second Outline Level</a:t>
            </a:r>
            <a:endParaRPr dirty="0"/>
          </a:p>
          <a:p>
            <a:pPr lvl="2">
              <a:buSzPct val="25000"/>
              <a:buFont typeface="StarSymbol"/>
              <a:buChar char=""/>
            </a:pPr>
            <a:r>
              <a:rPr lang="en-US" sz="2000" dirty="0">
                <a:solidFill>
                  <a:srgbClr val="003352"/>
                </a:solidFill>
                <a:latin typeface="Arial"/>
              </a:rPr>
              <a:t>Third Outline Level</a:t>
            </a:r>
            <a:endParaRPr dirty="0"/>
          </a:p>
          <a:p>
            <a:pPr lvl="3">
              <a:buSzPct val="25000"/>
              <a:buFont typeface="StarSymbol"/>
              <a:buChar char=""/>
            </a:pPr>
            <a:r>
              <a:rPr lang="en-US" sz="2000" dirty="0">
                <a:solidFill>
                  <a:srgbClr val="003352"/>
                </a:solidFill>
                <a:latin typeface="Arial"/>
              </a:rPr>
              <a:t>Fourth Outline Level</a:t>
            </a:r>
            <a:endParaRPr dirty="0"/>
          </a:p>
          <a:p>
            <a:pPr lvl="4">
              <a:buSzPct val="25000"/>
              <a:buFont typeface="StarSymbol"/>
              <a:buChar char=""/>
            </a:pPr>
            <a:r>
              <a:rPr lang="en-US" sz="2000" dirty="0">
                <a:solidFill>
                  <a:srgbClr val="003352"/>
                </a:solidFill>
                <a:latin typeface="Arial"/>
              </a:rPr>
              <a:t>Fifth Outline Level</a:t>
            </a:r>
            <a:endParaRPr dirty="0"/>
          </a:p>
          <a:p>
            <a:pPr lvl="5">
              <a:buSzPct val="25000"/>
              <a:buFont typeface="StarSymbol"/>
              <a:buChar char=""/>
            </a:pPr>
            <a:r>
              <a:rPr lang="en-US" sz="2000" dirty="0">
                <a:solidFill>
                  <a:srgbClr val="003352"/>
                </a:solidFill>
                <a:latin typeface="Arial"/>
              </a:rPr>
              <a:t>Sixth Outline Level</a:t>
            </a:r>
            <a:endParaRPr dirty="0"/>
          </a:p>
          <a:p>
            <a:pPr>
              <a:lnSpc>
                <a:spcPct val="100000"/>
              </a:lnSpc>
              <a:buFont typeface="Arial"/>
              <a:buChar char="•"/>
            </a:pPr>
            <a:r>
              <a:rPr lang="en-US" sz="2000" dirty="0">
                <a:solidFill>
                  <a:srgbClr val="003352"/>
                </a:solidFill>
                <a:latin typeface="Arial"/>
              </a:rPr>
              <a:t>Seventh Outline </a:t>
            </a:r>
            <a:r>
              <a:rPr lang="en-US" sz="2000" dirty="0" err="1">
                <a:solidFill>
                  <a:srgbClr val="003352"/>
                </a:solidFill>
                <a:latin typeface="Arial"/>
              </a:rPr>
              <a:t>LevelClick</a:t>
            </a:r>
            <a:r>
              <a:rPr lang="en-US" sz="2000" dirty="0">
                <a:solidFill>
                  <a:srgbClr val="003352"/>
                </a:solidFill>
                <a:latin typeface="Arial"/>
              </a:rPr>
              <a:t> to edit Master text styles</a:t>
            </a:r>
            <a:endParaRPr dirty="0"/>
          </a:p>
        </p:txBody>
      </p:sp>
      <p:sp>
        <p:nvSpPr>
          <p:cNvPr id="2" name="Rectangle 1"/>
          <p:cNvSpPr/>
          <p:nvPr/>
        </p:nvSpPr>
        <p:spPr>
          <a:xfrm>
            <a:off x="8631180" y="76200"/>
            <a:ext cx="436620" cy="361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Lst>
  <p:txStyles>
    <p:titleStyle>
      <a:lvl1pPr>
        <a:defRPr sz="2000">
          <a:solidFill>
            <a:schemeClr val="bg1"/>
          </a:solidFill>
        </a:defRPr>
      </a:lvl1pPr>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7" name="CustomShape 1"/>
          <p:cNvSpPr/>
          <p:nvPr/>
        </p:nvSpPr>
        <p:spPr>
          <a:xfrm>
            <a:off x="3848040" y="6553080"/>
            <a:ext cx="1447200" cy="211680"/>
          </a:xfrm>
          <a:prstGeom prst="rect">
            <a:avLst/>
          </a:prstGeom>
          <a:noFill/>
          <a:ln>
            <a:noFill/>
          </a:ln>
        </p:spPr>
        <p:txBody>
          <a:bodyPr lIns="90000" tIns="45000" rIns="90000" bIns="45000"/>
          <a:lstStyle/>
          <a:p>
            <a:pPr algn="ctr">
              <a:lnSpc>
                <a:spcPct val="100000"/>
              </a:lnSpc>
            </a:pPr>
            <a:r>
              <a:rPr lang="en-US" sz="800">
                <a:solidFill>
                  <a:srgbClr val="BFBFBF"/>
                </a:solidFill>
                <a:latin typeface="Arial"/>
                <a:ea typeface="DejaVu Sans"/>
              </a:rPr>
              <a:t>Proprietary and Confidential</a:t>
            </a:r>
            <a:endParaRPr/>
          </a:p>
        </p:txBody>
      </p:sp>
      <p:sp>
        <p:nvSpPr>
          <p:cNvPr id="48" name="CustomShape 2"/>
          <p:cNvSpPr/>
          <p:nvPr/>
        </p:nvSpPr>
        <p:spPr>
          <a:xfrm>
            <a:off x="4000680" y="6705720"/>
            <a:ext cx="1447200" cy="211680"/>
          </a:xfrm>
          <a:prstGeom prst="rect">
            <a:avLst/>
          </a:prstGeom>
          <a:noFill/>
          <a:ln>
            <a:noFill/>
          </a:ln>
        </p:spPr>
        <p:txBody>
          <a:bodyPr lIns="90000" tIns="45000" rIns="90000" bIns="45000"/>
          <a:lstStyle/>
          <a:p>
            <a:pPr algn="ctr">
              <a:lnSpc>
                <a:spcPct val="100000"/>
              </a:lnSpc>
            </a:pPr>
            <a:r>
              <a:rPr lang="en-US" sz="800">
                <a:solidFill>
                  <a:srgbClr val="BFBFBF"/>
                </a:solidFill>
                <a:latin typeface="Arial"/>
                <a:ea typeface="DejaVu Sans"/>
              </a:rPr>
              <a:t>Proprietary and Confidential</a:t>
            </a:r>
            <a:endParaRPr/>
          </a:p>
        </p:txBody>
      </p:sp>
      <p:sp>
        <p:nvSpPr>
          <p:cNvPr id="49" name="CustomShape 3"/>
          <p:cNvSpPr/>
          <p:nvPr/>
        </p:nvSpPr>
        <p:spPr>
          <a:xfrm>
            <a:off x="152280" y="4857840"/>
            <a:ext cx="1447200" cy="211680"/>
          </a:xfrm>
          <a:prstGeom prst="rect">
            <a:avLst/>
          </a:prstGeom>
          <a:noFill/>
          <a:ln>
            <a:noFill/>
          </a:ln>
        </p:spPr>
        <p:txBody>
          <a:bodyPr lIns="90000" tIns="45000" rIns="90000" bIns="45000"/>
          <a:lstStyle/>
          <a:p>
            <a:pPr>
              <a:lnSpc>
                <a:spcPct val="100000"/>
              </a:lnSpc>
            </a:pPr>
            <a:r>
              <a:rPr lang="en-US" sz="800" dirty="0">
                <a:solidFill>
                  <a:srgbClr val="BFBFBF"/>
                </a:solidFill>
                <a:latin typeface="Arial"/>
                <a:ea typeface="DejaVu Sans"/>
              </a:rPr>
              <a:t>Creative Commons</a:t>
            </a:r>
            <a:endParaRPr dirty="0"/>
          </a:p>
        </p:txBody>
      </p:sp>
      <p:sp>
        <p:nvSpPr>
          <p:cNvPr id="50" name="CustomShape 4"/>
          <p:cNvSpPr/>
          <p:nvPr/>
        </p:nvSpPr>
        <p:spPr>
          <a:xfrm>
            <a:off x="8077320" y="4857840"/>
            <a:ext cx="913680" cy="211680"/>
          </a:xfrm>
          <a:prstGeom prst="rect">
            <a:avLst/>
          </a:prstGeom>
          <a:noFill/>
          <a:ln>
            <a:noFill/>
          </a:ln>
        </p:spPr>
        <p:txBody>
          <a:bodyPr lIns="90000" tIns="45000" rIns="90000" bIns="45000"/>
          <a:lstStyle/>
          <a:p>
            <a:pPr algn="r">
              <a:lnSpc>
                <a:spcPct val="100000"/>
              </a:lnSpc>
            </a:pPr>
            <a:r>
              <a:rPr lang="en-US" sz="800">
                <a:solidFill>
                  <a:srgbClr val="BFBFBF"/>
                </a:solidFill>
                <a:latin typeface="Arial"/>
                <a:ea typeface="DejaVu Sans"/>
              </a:rPr>
              <a:t>Page </a:t>
            </a:r>
            <a:fld id="{E5F447E5-9DC4-4A02-8A39-B4DD67ECFEBB}" type="slidenum">
              <a:rPr lang="en-US" sz="800">
                <a:solidFill>
                  <a:srgbClr val="BFBFBF"/>
                </a:solidFill>
                <a:latin typeface="Arial"/>
                <a:ea typeface="DejaVu Sans"/>
              </a:rPr>
              <a:t>‹#›</a:t>
            </a:fld>
            <a:endParaRPr/>
          </a:p>
        </p:txBody>
      </p:sp>
      <p:sp>
        <p:nvSpPr>
          <p:cNvPr id="11" name="Subtitle 2"/>
          <p:cNvSpPr txBox="1">
            <a:spLocks/>
          </p:cNvSpPr>
          <p:nvPr/>
        </p:nvSpPr>
        <p:spPr>
          <a:xfrm>
            <a:off x="0" y="1990271"/>
            <a:ext cx="6400593" cy="400504"/>
          </a:xfrm>
          <a:prstGeom prst="rect">
            <a:avLst/>
          </a:prstGeom>
          <a:solidFill>
            <a:schemeClr val="tx1">
              <a:alpha val="31000"/>
            </a:schemeClr>
          </a:solidFill>
        </p:spPr>
        <p:txBody>
          <a:bodyPr vert="horz" lIns="91440" tIns="45720" rIns="91440" bIns="45720" rtlCol="0" anchor="ctr" anchorCtr="0">
            <a:noAutofit/>
          </a:bodyPr>
          <a:lstStyle>
            <a:lvl1pPr marL="645750" indent="-285750">
              <a:buNone/>
              <a:defRPr lang="en-US" sz="1800" b="0" i="0" cap="none" dirty="0">
                <a:solidFill>
                  <a:schemeClr val="bg1"/>
                </a:solidFill>
              </a:defRPr>
            </a:lvl1pPr>
          </a:lstStyle>
          <a:p>
            <a:pPr marL="360000" indent="0"/>
            <a:endParaRPr lang="en-GB" kern="0" dirty="0"/>
          </a:p>
        </p:txBody>
      </p:sp>
      <p:sp>
        <p:nvSpPr>
          <p:cNvPr id="12" name="Text Placeholder 6"/>
          <p:cNvSpPr txBox="1">
            <a:spLocks/>
          </p:cNvSpPr>
          <p:nvPr/>
        </p:nvSpPr>
        <p:spPr>
          <a:xfrm>
            <a:off x="-2275" y="1414283"/>
            <a:ext cx="6403075" cy="557213"/>
          </a:xfrm>
          <a:prstGeom prst="rect">
            <a:avLst/>
          </a:prstGeom>
          <a:solidFill>
            <a:srgbClr val="0070C0">
              <a:alpha val="90000"/>
            </a:srgbClr>
          </a:solidFill>
        </p:spPr>
        <p:txBody>
          <a:bodyPr anchor="ctr" anchorCtr="0">
            <a:normAutofit/>
          </a:bodyPr>
          <a:lstStyle>
            <a:lvl1pPr marL="360000" indent="0" algn="l">
              <a:buNone/>
              <a:defRPr sz="2430" b="0" i="0" cap="small" baseline="0">
                <a:solidFill>
                  <a:schemeClr val="bg1"/>
                </a:solidFill>
              </a:defRPr>
            </a:lvl1pPr>
          </a:lstStyle>
          <a:p>
            <a:endParaRPr lang="en-GB" kern="0" dirty="0"/>
          </a:p>
        </p:txBody>
      </p:sp>
      <p:pic>
        <p:nvPicPr>
          <p:cNvPr id="14" name="Picture 3"/>
          <p:cNvPicPr/>
          <p:nvPr/>
        </p:nvPicPr>
        <p:blipFill>
          <a:blip r:embed="rId4"/>
          <a:stretch>
            <a:fillRect/>
          </a:stretch>
        </p:blipFill>
        <p:spPr>
          <a:xfrm>
            <a:off x="6477000" y="1428750"/>
            <a:ext cx="1904400" cy="951840"/>
          </a:xfrm>
          <a:prstGeom prst="rect">
            <a:avLst/>
          </a:prstGeom>
          <a:ln>
            <a:noFill/>
          </a:ln>
        </p:spPr>
      </p:pic>
      <p:sp>
        <p:nvSpPr>
          <p:cNvPr id="3" name="Rectangle 2"/>
          <p:cNvSpPr/>
          <p:nvPr/>
        </p:nvSpPr>
        <p:spPr>
          <a:xfrm>
            <a:off x="7429200" y="1553757"/>
            <a:ext cx="876600" cy="6855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Placeholder 3"/>
          <p:cNvSpPr>
            <a:spLocks noGrp="1"/>
          </p:cNvSpPr>
          <p:nvPr>
            <p:ph type="title"/>
          </p:nvPr>
        </p:nvSpPr>
        <p:spPr>
          <a:xfrm>
            <a:off x="381000" y="1485530"/>
            <a:ext cx="5943600" cy="476620"/>
          </a:xfrm>
          <a:prstGeom prst="rect">
            <a:avLst/>
          </a:prstGeom>
        </p:spPr>
        <p:txBody>
          <a:bodyPr vert="horz" lIns="91440" tIns="45720" rIns="91440" bIns="45720" rtlCol="0" anchor="ctr">
            <a:noAutofit/>
          </a:bodyPr>
          <a:lstStyle/>
          <a:p>
            <a:r>
              <a:rPr lang="lv-LV" kern="0" dirty="0"/>
              <a:t>Click to edit title</a:t>
            </a:r>
          </a:p>
        </p:txBody>
      </p:sp>
      <p:sp>
        <p:nvSpPr>
          <p:cNvPr id="6" name="Text Placeholder 5"/>
          <p:cNvSpPr>
            <a:spLocks noGrp="1"/>
          </p:cNvSpPr>
          <p:nvPr>
            <p:ph type="body" idx="1"/>
          </p:nvPr>
        </p:nvSpPr>
        <p:spPr>
          <a:xfrm>
            <a:off x="457200" y="2495550"/>
            <a:ext cx="8229600" cy="20986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173550412"/>
      </p:ext>
    </p:extLst>
  </p:cSld>
  <p:clrMap bg1="lt1" tx1="dk1" bg2="lt2" tx2="dk2" accent1="accent1" accent2="accent2" accent3="accent3" accent4="accent4" accent5="accent5" accent6="accent6" hlink="hlink" folHlink="folHlink"/>
  <p:sldLayoutIdLst>
    <p:sldLayoutId id="2147483668" r:id="rId1"/>
    <p:sldLayoutId id="2147483670" r:id="rId2"/>
  </p:sldLayoutIdLst>
  <p:txStyles>
    <p:titleStyle>
      <a:lvl1pPr>
        <a:defRPr sz="3200" cap="small" baseline="0">
          <a:solidFill>
            <a:schemeClr val="bg1"/>
          </a:solidFill>
        </a:defRPr>
      </a:lvl1pPr>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p:cNvSpPr/>
          <p:nvPr userDrawn="1"/>
        </p:nvSpPr>
        <p:spPr>
          <a:xfrm>
            <a:off x="726854" y="450583"/>
            <a:ext cx="1040400" cy="442800"/>
          </a:xfrm>
          <a:prstGeom prst="roundRect">
            <a:avLst/>
          </a:prstGeom>
          <a:solidFill>
            <a:srgbClr val="00395E"/>
          </a:solidFill>
          <a:ln w="63500">
            <a:solidFill>
              <a:srgbClr val="00395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ounded Rectangle 3"/>
          <p:cNvSpPr/>
          <p:nvPr userDrawn="1"/>
        </p:nvSpPr>
        <p:spPr>
          <a:xfrm>
            <a:off x="647700" y="368300"/>
            <a:ext cx="1193979" cy="596990"/>
          </a:xfrm>
          <a:prstGeom prst="roundRect">
            <a:avLst/>
          </a:prstGeom>
          <a:noFill/>
          <a:ln w="44450">
            <a:solidFill>
              <a:srgbClr val="00395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userDrawn="1"/>
        </p:nvGrpSpPr>
        <p:grpSpPr>
          <a:xfrm>
            <a:off x="1231942" y="397537"/>
            <a:ext cx="576238" cy="538157"/>
            <a:chOff x="1231942" y="397537"/>
            <a:chExt cx="576238" cy="538157"/>
          </a:xfrm>
        </p:grpSpPr>
        <p:sp>
          <p:nvSpPr>
            <p:cNvPr id="5" name="Rectangle 4"/>
            <p:cNvSpPr/>
            <p:nvPr userDrawn="1"/>
          </p:nvSpPr>
          <p:spPr>
            <a:xfrm>
              <a:off x="1231942" y="397537"/>
              <a:ext cx="499505" cy="5381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700163" y="433321"/>
              <a:ext cx="108017" cy="4720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1693157" y="404163"/>
              <a:ext cx="86309" cy="625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1689599" y="874247"/>
              <a:ext cx="93426" cy="481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8" name="Straight Connector 17"/>
          <p:cNvCxnSpPr/>
          <p:nvPr userDrawn="1"/>
        </p:nvCxnSpPr>
        <p:spPr>
          <a:xfrm flipV="1">
            <a:off x="0" y="1502229"/>
            <a:ext cx="9144000" cy="0"/>
          </a:xfrm>
          <a:prstGeom prst="line">
            <a:avLst/>
          </a:prstGeom>
          <a:ln w="44450">
            <a:solidFill>
              <a:srgbClr val="00395E"/>
            </a:solidFill>
          </a:ln>
          <a:effectLst/>
        </p:spPr>
        <p:style>
          <a:lnRef idx="2">
            <a:schemeClr val="accent1"/>
          </a:lnRef>
          <a:fillRef idx="0">
            <a:schemeClr val="accent1"/>
          </a:fillRef>
          <a:effectRef idx="1">
            <a:schemeClr val="accent1"/>
          </a:effectRef>
          <a:fontRef idx="minor">
            <a:schemeClr val="tx1"/>
          </a:fontRef>
        </p:style>
      </p:cxnSp>
      <p:sp>
        <p:nvSpPr>
          <p:cNvPr id="19" name="Rounded Rectangle 18"/>
          <p:cNvSpPr/>
          <p:nvPr userDrawn="1"/>
        </p:nvSpPr>
        <p:spPr>
          <a:xfrm>
            <a:off x="3987800" y="1866900"/>
            <a:ext cx="4889500" cy="3022600"/>
          </a:xfrm>
          <a:prstGeom prst="roundRect">
            <a:avLst>
              <a:gd name="adj" fmla="val 8264"/>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726854" y="459520"/>
            <a:ext cx="453443" cy="426042"/>
            <a:chOff x="6471270" y="680644"/>
            <a:chExt cx="1763486" cy="1656920"/>
          </a:xfrm>
        </p:grpSpPr>
        <p:cxnSp>
          <p:nvCxnSpPr>
            <p:cNvPr id="9" name="Straight Connector 8"/>
            <p:cNvCxnSpPr/>
            <p:nvPr userDrawn="1"/>
          </p:nvCxnSpPr>
          <p:spPr>
            <a:xfrm flipH="1">
              <a:off x="7353013" y="680644"/>
              <a:ext cx="13750" cy="1656920"/>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6471270" y="1509104"/>
              <a:ext cx="1763486" cy="0"/>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717546" y="933362"/>
              <a:ext cx="1317580" cy="1165797"/>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H="1">
              <a:off x="6717546" y="904784"/>
              <a:ext cx="1317580" cy="1166026"/>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92243608"/>
      </p:ext>
    </p:extLst>
  </p:cSld>
  <p:clrMap bg1="lt1" tx1="dk1" bg2="lt2" tx2="dk2" accent1="accent1" accent2="accent2" accent3="accent3" accent4="accent4" accent5="accent5" accent6="accent6" hlink="hlink" folHlink="folHlink"/>
  <p:sldLayoutIdLst>
    <p:sldLayoutId id="214748367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p:nvSpPr>
        <p:spPr>
          <a:xfrm>
            <a:off x="2200276" y="4784547"/>
            <a:ext cx="6604264" cy="297517"/>
          </a:xfrm>
          <a:prstGeom prst="rect">
            <a:avLst/>
          </a:prstGeom>
          <a:noFill/>
        </p:spPr>
        <p:txBody>
          <a:bodyPr wrap="square" lIns="0" tIns="0" rIns="0" bIns="0" rtlCol="0">
            <a:noAutofit/>
          </a:bodyPr>
          <a:lstStyle/>
          <a:p>
            <a:pPr algn="r">
              <a:lnSpc>
                <a:spcPct val="100000"/>
              </a:lnSpc>
            </a:pPr>
            <a:r>
              <a:rPr lang="en-GB" sz="1000" baseline="0" dirty="0">
                <a:solidFill>
                  <a:schemeClr val="tx2"/>
                </a:solidFill>
              </a:rPr>
              <a:t>NMS </a:t>
            </a:r>
            <a:r>
              <a:rPr lang="en-GB" sz="1000" baseline="0" dirty="0" err="1">
                <a:solidFill>
                  <a:schemeClr val="tx2"/>
                </a:solidFill>
              </a:rPr>
              <a:t>Izlases</a:t>
            </a:r>
            <a:r>
              <a:rPr lang="en-GB" sz="1000" baseline="0" dirty="0">
                <a:solidFill>
                  <a:schemeClr val="tx2"/>
                </a:solidFill>
              </a:rPr>
              <a:t> </a:t>
            </a:r>
            <a:r>
              <a:rPr lang="en-GB" sz="1000" baseline="0" dirty="0" err="1">
                <a:solidFill>
                  <a:schemeClr val="tx2"/>
                </a:solidFill>
              </a:rPr>
              <a:t>Nodarb</a:t>
            </a:r>
            <a:r>
              <a:rPr lang="lv-LV" sz="1000" baseline="0" dirty="0">
                <a:solidFill>
                  <a:schemeClr val="tx2"/>
                </a:solidFill>
              </a:rPr>
              <a:t>ības</a:t>
            </a:r>
            <a:r>
              <a:rPr lang="en-US" sz="1000" baseline="0" dirty="0">
                <a:solidFill>
                  <a:schemeClr val="tx2"/>
                </a:solidFill>
              </a:rPr>
              <a:t> |  </a:t>
            </a:r>
            <a:r>
              <a:rPr lang="lv-LV" sz="1000" baseline="0" dirty="0">
                <a:solidFill>
                  <a:schemeClr val="tx2"/>
                </a:solidFill>
              </a:rPr>
              <a:t>1-</a:t>
            </a:r>
            <a:fld id="{2066355A-084C-D24E-9AD2-7E4FC41EA627}" type="slidenum">
              <a:rPr lang="en-US" sz="1000" baseline="0" smtClean="0">
                <a:solidFill>
                  <a:schemeClr val="tx2"/>
                </a:solidFill>
              </a:rPr>
              <a:pPr algn="r">
                <a:lnSpc>
                  <a:spcPct val="100000"/>
                </a:lnSpc>
              </a:pPr>
              <a:t>‹#›</a:t>
            </a:fld>
            <a:endParaRPr lang="en-US" sz="1000" baseline="0" dirty="0">
              <a:solidFill>
                <a:schemeClr val="tx2"/>
              </a:solidFill>
            </a:endParaRPr>
          </a:p>
        </p:txBody>
      </p:sp>
    </p:spTree>
    <p:extLst>
      <p:ext uri="{BB962C8B-B14F-4D97-AF65-F5344CB8AC3E}">
        <p14:creationId xmlns:p14="http://schemas.microsoft.com/office/powerpoint/2010/main" val="70171169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4.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ritvars.wordpress.com/2013/11/07/vai-saeimas-velesanas-ir-vienlidzigas/"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blogs.lse.ac.uk/politicsandpolicy/the-av-referendum-could-still-let-voters-choose-between-australian-av-and-the-london-form-of-av/"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hyperlink" Target="http://washminster.blogspot.com/2011/04/milton-keynes-city-council-elections.html" TargetMode="Externa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linkedin.com/pulse/article/20140413164917-113496637-business-ethics-business-and-ethics"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0.jpeg"/><Relationship Id="rId4" Type="http://schemas.openxmlformats.org/officeDocument/2006/relationships/hyperlink" Target="https://www.linkedin.com/today/post/article/20140413164917-113496637-business-ethics-business-and-ethics"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hyperlink" Target="http://freakonomics.com/2012/01/12/does-money-really-buy-elections-a-new-marketplace-podcast/" TargetMode="Externa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pbla.lv/par-ko-tad-isti-balsot-13-saeimas-velesanas-2018-gada-6-oktobri/" TargetMode="External"/><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hyperlink" Target="https://www.lsm.lv/velesanas2018/partiju-skirotava/"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bit.ly/1pWWAX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youtube.com/watch?v=nOQoXwIIbW8"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hyperlink" Target="https://twitter.com/europeelects/status/982781695387631616" TargetMode="External"/><Relationship Id="rId1" Type="http://schemas.openxmlformats.org/officeDocument/2006/relationships/slideLayout" Target="../slideLayouts/slideLayout2.xml"/><Relationship Id="rId4"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450" y="1945640"/>
            <a:ext cx="3609975" cy="854273"/>
          </a:xfrm>
        </p:spPr>
        <p:txBody>
          <a:bodyPr/>
          <a:lstStyle/>
          <a:p>
            <a:r>
              <a:rPr lang="lv-LV" dirty="0">
                <a:latin typeface="+mn-lt"/>
              </a:rPr>
              <a:t>Par Saeimas vēlēšanām</a:t>
            </a:r>
            <a:endParaRPr lang="en-US" dirty="0">
              <a:latin typeface="+mn-lt"/>
            </a:endParaRPr>
          </a:p>
        </p:txBody>
      </p:sp>
      <p:sp>
        <p:nvSpPr>
          <p:cNvPr id="3" name="Text Placeholder 2"/>
          <p:cNvSpPr>
            <a:spLocks noGrp="1"/>
          </p:cNvSpPr>
          <p:nvPr>
            <p:ph type="body" sz="quarter" idx="10"/>
          </p:nvPr>
        </p:nvSpPr>
        <p:spPr/>
        <p:txBody>
          <a:bodyPr/>
          <a:lstStyle/>
          <a:p>
            <a:pPr>
              <a:lnSpc>
                <a:spcPct val="100000"/>
              </a:lnSpc>
            </a:pPr>
            <a:r>
              <a:rPr lang="lv-LV" sz="2000" dirty="0">
                <a:solidFill>
                  <a:schemeClr val="tx2"/>
                </a:solidFill>
              </a:rPr>
              <a:t>Kalvis Apsītis,</a:t>
            </a:r>
          </a:p>
          <a:p>
            <a:pPr>
              <a:lnSpc>
                <a:spcPct val="100000"/>
              </a:lnSpc>
            </a:pPr>
            <a:r>
              <a:rPr lang="lv-LV" sz="2000" dirty="0">
                <a:solidFill>
                  <a:schemeClr val="tx2"/>
                </a:solidFill>
              </a:rPr>
              <a:t>IT Konsultants</a:t>
            </a:r>
          </a:p>
          <a:p>
            <a:pPr marL="285750" indent="-285750">
              <a:lnSpc>
                <a:spcPct val="100000"/>
              </a:lnSpc>
              <a:buFont typeface="Webdings" panose="05030102010509060703" pitchFamily="18" charset="2"/>
              <a:buChar char="4"/>
            </a:pPr>
            <a:endParaRPr lang="lv-LV" sz="2000" dirty="0">
              <a:solidFill>
                <a:schemeClr val="tx2"/>
              </a:solidFill>
            </a:endParaRPr>
          </a:p>
        </p:txBody>
      </p:sp>
    </p:spTree>
    <p:extLst>
      <p:ext uri="{BB962C8B-B14F-4D97-AF65-F5344CB8AC3E}">
        <p14:creationId xmlns:p14="http://schemas.microsoft.com/office/powerpoint/2010/main" val="1974034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AAEF8-E8FA-8D4C-AC2E-C832D3C471F4}"/>
              </a:ext>
            </a:extLst>
          </p:cNvPr>
          <p:cNvSpPr>
            <a:spLocks noGrp="1"/>
          </p:cNvSpPr>
          <p:nvPr>
            <p:ph type="title"/>
          </p:nvPr>
        </p:nvSpPr>
        <p:spPr/>
        <p:txBody>
          <a:bodyPr/>
          <a:lstStyle/>
          <a:p>
            <a:r>
              <a:rPr lang="en-US" dirty="0" err="1"/>
              <a:t>Mažoritārās</a:t>
            </a:r>
            <a:r>
              <a:rPr lang="en-US" dirty="0"/>
              <a:t> </a:t>
            </a:r>
            <a:r>
              <a:rPr lang="en-US" dirty="0" err="1"/>
              <a:t>sistēmas</a:t>
            </a:r>
            <a:endParaRPr lang="en-US" dirty="0"/>
          </a:p>
        </p:txBody>
      </p:sp>
      <p:sp>
        <p:nvSpPr>
          <p:cNvPr id="3" name="Text Placeholder 2">
            <a:extLst>
              <a:ext uri="{FF2B5EF4-FFF2-40B4-BE49-F238E27FC236}">
                <a16:creationId xmlns:a16="http://schemas.microsoft.com/office/drawing/2014/main" id="{DF04C4CF-9410-1D40-A00F-C30DE061D906}"/>
              </a:ext>
            </a:extLst>
          </p:cNvPr>
          <p:cNvSpPr>
            <a:spLocks noGrp="1"/>
          </p:cNvSpPr>
          <p:nvPr>
            <p:ph type="body" idx="10"/>
          </p:nvPr>
        </p:nvSpPr>
        <p:spPr>
          <a:xfrm>
            <a:off x="152280" y="895320"/>
            <a:ext cx="3352920" cy="3850920"/>
          </a:xfrm>
        </p:spPr>
        <p:txBody>
          <a:bodyPr/>
          <a:lstStyle/>
          <a:p>
            <a:r>
              <a:rPr lang="en-US" dirty="0"/>
              <a:t>60% </a:t>
            </a:r>
            <a:r>
              <a:rPr lang="en-US" dirty="0" err="1"/>
              <a:t>vēlētāju</a:t>
            </a:r>
            <a:r>
              <a:rPr lang="en-US" dirty="0"/>
              <a:t> </a:t>
            </a:r>
            <a:r>
              <a:rPr lang="en-US" dirty="0" err="1"/>
              <a:t>kādā</a:t>
            </a:r>
            <a:r>
              <a:rPr lang="en-US" dirty="0"/>
              <a:t> </a:t>
            </a:r>
            <a:r>
              <a:rPr lang="en-US" dirty="0" err="1"/>
              <a:t>štatā</a:t>
            </a:r>
            <a:r>
              <a:rPr lang="en-US" dirty="0"/>
              <a:t> </a:t>
            </a:r>
            <a:r>
              <a:rPr lang="en-US" dirty="0" err="1"/>
              <a:t>balso</a:t>
            </a:r>
            <a:r>
              <a:rPr lang="en-US" dirty="0"/>
              <a:t> par “</a:t>
            </a:r>
            <a:r>
              <a:rPr lang="en-US" dirty="0" err="1"/>
              <a:t>zilo</a:t>
            </a:r>
            <a:r>
              <a:rPr lang="en-US" dirty="0"/>
              <a:t>” </a:t>
            </a:r>
            <a:r>
              <a:rPr lang="en-US" dirty="0" err="1"/>
              <a:t>partiju</a:t>
            </a:r>
            <a:r>
              <a:rPr lang="en-US" dirty="0"/>
              <a:t>, 40% </a:t>
            </a:r>
            <a:r>
              <a:rPr lang="en-US" dirty="0" err="1"/>
              <a:t>vēlētāju</a:t>
            </a:r>
            <a:r>
              <a:rPr lang="en-US" dirty="0"/>
              <a:t> </a:t>
            </a:r>
            <a:r>
              <a:rPr lang="en-US" dirty="0" err="1"/>
              <a:t>balso</a:t>
            </a:r>
            <a:r>
              <a:rPr lang="en-US" dirty="0"/>
              <a:t> par “</a:t>
            </a:r>
            <a:r>
              <a:rPr lang="en-US" dirty="0" err="1"/>
              <a:t>sarkano</a:t>
            </a:r>
            <a:r>
              <a:rPr lang="en-US" dirty="0"/>
              <a:t>” </a:t>
            </a:r>
            <a:r>
              <a:rPr lang="en-US" dirty="0" err="1"/>
              <a:t>partiju</a:t>
            </a:r>
            <a:r>
              <a:rPr lang="en-US" dirty="0"/>
              <a:t>.</a:t>
            </a:r>
          </a:p>
          <a:p>
            <a:r>
              <a:rPr lang="en-US" dirty="0" err="1"/>
              <a:t>Štats</a:t>
            </a:r>
            <a:r>
              <a:rPr lang="en-US" dirty="0"/>
              <a:t> </a:t>
            </a:r>
            <a:r>
              <a:rPr lang="en-US" dirty="0" err="1"/>
              <a:t>sūta</a:t>
            </a:r>
            <a:r>
              <a:rPr lang="en-US" dirty="0"/>
              <a:t> </a:t>
            </a:r>
            <a:r>
              <a:rPr lang="en-US" dirty="0" err="1"/>
              <a:t>uz</a:t>
            </a:r>
            <a:r>
              <a:rPr lang="en-US" dirty="0"/>
              <a:t> </a:t>
            </a:r>
            <a:r>
              <a:rPr lang="en-US" dirty="0" err="1"/>
              <a:t>valsts</a:t>
            </a:r>
            <a:r>
              <a:rPr lang="en-US" dirty="0"/>
              <a:t> </a:t>
            </a:r>
            <a:r>
              <a:rPr lang="en-US" dirty="0" err="1"/>
              <a:t>parlamentu</a:t>
            </a:r>
            <a:r>
              <a:rPr lang="en-US" dirty="0"/>
              <a:t> 5 </a:t>
            </a:r>
            <a:r>
              <a:rPr lang="en-US" dirty="0" err="1"/>
              <a:t>deputātus</a:t>
            </a:r>
            <a:r>
              <a:rPr lang="en-US" dirty="0"/>
              <a:t>. Var </a:t>
            </a:r>
            <a:r>
              <a:rPr lang="en-US" dirty="0" err="1"/>
              <a:t>dabūt</a:t>
            </a:r>
            <a:r>
              <a:rPr lang="en-US" dirty="0"/>
              <a:t> </a:t>
            </a:r>
            <a:r>
              <a:rPr lang="en-US" dirty="0" err="1"/>
              <a:t>dažādus</a:t>
            </a:r>
            <a:r>
              <a:rPr lang="en-US" dirty="0"/>
              <a:t> </a:t>
            </a:r>
            <a:r>
              <a:rPr lang="en-US" dirty="0" err="1"/>
              <a:t>rezultātus</a:t>
            </a:r>
            <a:r>
              <a:rPr lang="en-US" dirty="0"/>
              <a:t>:</a:t>
            </a:r>
          </a:p>
          <a:p>
            <a:pPr marL="285750" indent="-285750">
              <a:buClr>
                <a:srgbClr val="00B050"/>
              </a:buClr>
              <a:buSzPct val="90000"/>
              <a:buFont typeface="Lucida Grande" panose="020B0600040502020204" pitchFamily="34" charset="0"/>
              <a:buChar char="►"/>
            </a:pPr>
            <a:r>
              <a:rPr lang="en-US" b="1" dirty="0"/>
              <a:t>3 “</a:t>
            </a:r>
            <a:r>
              <a:rPr lang="en-US" b="1" dirty="0" err="1"/>
              <a:t>zili</a:t>
            </a:r>
            <a:r>
              <a:rPr lang="en-US" b="1" dirty="0"/>
              <a:t>”, 2 “</a:t>
            </a:r>
            <a:r>
              <a:rPr lang="en-US" b="1" dirty="0" err="1"/>
              <a:t>sarkani</a:t>
            </a:r>
            <a:r>
              <a:rPr lang="en-US" b="1" dirty="0"/>
              <a:t>” </a:t>
            </a:r>
            <a:r>
              <a:rPr lang="en-US" b="1" dirty="0" err="1"/>
              <a:t>deputāti</a:t>
            </a:r>
            <a:endParaRPr lang="en-US" b="1" dirty="0"/>
          </a:p>
          <a:p>
            <a:pPr marL="285750" indent="-285750">
              <a:buClr>
                <a:srgbClr val="00B050"/>
              </a:buClr>
              <a:buSzPct val="90000"/>
              <a:buFont typeface="Lucida Grande" panose="020B0600040502020204" pitchFamily="34" charset="0"/>
              <a:buChar char="►"/>
            </a:pPr>
            <a:r>
              <a:rPr lang="en-US" dirty="0"/>
              <a:t>5 “</a:t>
            </a:r>
            <a:r>
              <a:rPr lang="en-US" dirty="0" err="1"/>
              <a:t>zili</a:t>
            </a:r>
            <a:r>
              <a:rPr lang="en-US" dirty="0"/>
              <a:t>”, 0 “</a:t>
            </a:r>
            <a:r>
              <a:rPr lang="en-US" dirty="0" err="1"/>
              <a:t>sarkani</a:t>
            </a:r>
            <a:r>
              <a:rPr lang="en-US" dirty="0"/>
              <a:t>”</a:t>
            </a:r>
          </a:p>
          <a:p>
            <a:pPr marL="285750" indent="-285750">
              <a:buClr>
                <a:srgbClr val="00B050"/>
              </a:buClr>
              <a:buSzPct val="90000"/>
              <a:buFont typeface="Lucida Grande" panose="020B0600040502020204" pitchFamily="34" charset="0"/>
              <a:buChar char="►"/>
            </a:pPr>
            <a:r>
              <a:rPr lang="en-US" dirty="0"/>
              <a:t>2 “</a:t>
            </a:r>
            <a:r>
              <a:rPr lang="en-US" dirty="0" err="1"/>
              <a:t>zili</a:t>
            </a:r>
            <a:r>
              <a:rPr lang="en-US" dirty="0"/>
              <a:t>”, 3 “</a:t>
            </a:r>
            <a:r>
              <a:rPr lang="en-US" dirty="0" err="1"/>
              <a:t>sarkani</a:t>
            </a:r>
            <a:r>
              <a:rPr lang="en-US" dirty="0"/>
              <a:t>”. </a:t>
            </a:r>
          </a:p>
        </p:txBody>
      </p:sp>
      <p:pic>
        <p:nvPicPr>
          <p:cNvPr id="4" name="Picture 3">
            <a:extLst>
              <a:ext uri="{FF2B5EF4-FFF2-40B4-BE49-F238E27FC236}">
                <a16:creationId xmlns:a16="http://schemas.microsoft.com/office/drawing/2014/main" id="{55AB0AA8-3A00-4E45-A54B-2E1D0A252529}"/>
              </a:ext>
            </a:extLst>
          </p:cNvPr>
          <p:cNvPicPr>
            <a:picLocks noChangeAspect="1"/>
          </p:cNvPicPr>
          <p:nvPr/>
        </p:nvPicPr>
        <p:blipFill>
          <a:blip r:embed="rId2"/>
          <a:stretch>
            <a:fillRect/>
          </a:stretch>
        </p:blipFill>
        <p:spPr>
          <a:xfrm>
            <a:off x="3324225" y="628128"/>
            <a:ext cx="5667375" cy="4533900"/>
          </a:xfrm>
          <a:prstGeom prst="rect">
            <a:avLst/>
          </a:prstGeom>
        </p:spPr>
      </p:pic>
    </p:spTree>
    <p:extLst>
      <p:ext uri="{BB962C8B-B14F-4D97-AF65-F5344CB8AC3E}">
        <p14:creationId xmlns:p14="http://schemas.microsoft.com/office/powerpoint/2010/main" val="115906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D0D8D-808D-E548-8230-BFB18332D08C}"/>
              </a:ext>
            </a:extLst>
          </p:cNvPr>
          <p:cNvSpPr>
            <a:spLocks noGrp="1"/>
          </p:cNvSpPr>
          <p:nvPr>
            <p:ph type="title"/>
          </p:nvPr>
        </p:nvSpPr>
        <p:spPr/>
        <p:txBody>
          <a:bodyPr/>
          <a:lstStyle/>
          <a:p>
            <a:r>
              <a:rPr lang="en-US" dirty="0"/>
              <a:t>Gerrymander (</a:t>
            </a:r>
            <a:r>
              <a:rPr lang="en-US" dirty="0" err="1"/>
              <a:t>radies</a:t>
            </a:r>
            <a:r>
              <a:rPr lang="en-US" dirty="0"/>
              <a:t> no Gerry un Salamander)</a:t>
            </a:r>
          </a:p>
        </p:txBody>
      </p:sp>
      <p:sp>
        <p:nvSpPr>
          <p:cNvPr id="3" name="Text Placeholder 2">
            <a:extLst>
              <a:ext uri="{FF2B5EF4-FFF2-40B4-BE49-F238E27FC236}">
                <a16:creationId xmlns:a16="http://schemas.microsoft.com/office/drawing/2014/main" id="{53CC380B-4976-704C-9E97-F1634CF53271}"/>
              </a:ext>
            </a:extLst>
          </p:cNvPr>
          <p:cNvSpPr>
            <a:spLocks noGrp="1"/>
          </p:cNvSpPr>
          <p:nvPr>
            <p:ph type="body" idx="10"/>
          </p:nvPr>
        </p:nvSpPr>
        <p:spPr>
          <a:xfrm>
            <a:off x="152280" y="895320"/>
            <a:ext cx="2819520" cy="3850920"/>
          </a:xfrm>
        </p:spPr>
        <p:txBody>
          <a:bodyPr/>
          <a:lstStyle/>
          <a:p>
            <a:pPr marL="285750" indent="-285750">
              <a:buClr>
                <a:srgbClr val="00B050"/>
              </a:buClr>
              <a:buSzPct val="90000"/>
              <a:buFont typeface="Lucida Grande" panose="020B0600040502020204" pitchFamily="34" charset="0"/>
              <a:buChar char="►"/>
            </a:pPr>
            <a:r>
              <a:rPr lang="en-US" dirty="0" err="1"/>
              <a:t>Mažoritārajās</a:t>
            </a:r>
            <a:r>
              <a:rPr lang="en-US" dirty="0"/>
              <a:t> </a:t>
            </a:r>
            <a:r>
              <a:rPr lang="en-US" dirty="0" err="1"/>
              <a:t>sistēmās</a:t>
            </a:r>
            <a:r>
              <a:rPr lang="en-US" dirty="0"/>
              <a:t> </a:t>
            </a:r>
            <a:r>
              <a:rPr lang="en-US" dirty="0" err="1"/>
              <a:t>svarīgas</a:t>
            </a:r>
            <a:r>
              <a:rPr lang="en-US" dirty="0"/>
              <a:t> </a:t>
            </a:r>
            <a:r>
              <a:rPr lang="en-US" dirty="0" err="1"/>
              <a:t>vienmandātu</a:t>
            </a:r>
            <a:r>
              <a:rPr lang="en-US" dirty="0"/>
              <a:t> </a:t>
            </a:r>
            <a:r>
              <a:rPr lang="en-US" dirty="0" err="1"/>
              <a:t>apgabalu</a:t>
            </a:r>
            <a:r>
              <a:rPr lang="en-US" dirty="0"/>
              <a:t> </a:t>
            </a:r>
            <a:r>
              <a:rPr lang="en-US" dirty="0" err="1"/>
              <a:t>robežas</a:t>
            </a:r>
            <a:r>
              <a:rPr lang="en-US" dirty="0"/>
              <a:t>. </a:t>
            </a:r>
          </a:p>
          <a:p>
            <a:pPr marL="285750" indent="-285750">
              <a:buClr>
                <a:srgbClr val="00B050"/>
              </a:buClr>
              <a:buSzPct val="90000"/>
              <a:buFont typeface="Lucida Grande" panose="020B0600040502020204" pitchFamily="34" charset="0"/>
              <a:buChar char="►"/>
            </a:pPr>
            <a:r>
              <a:rPr lang="en-US" dirty="0"/>
              <a:t>”Pack and crack” </a:t>
            </a:r>
            <a:r>
              <a:rPr lang="en-US" dirty="0" err="1"/>
              <a:t>tehnoloģijas</a:t>
            </a:r>
            <a:r>
              <a:rPr lang="en-US" dirty="0"/>
              <a:t>. </a:t>
            </a:r>
          </a:p>
        </p:txBody>
      </p:sp>
      <p:pic>
        <p:nvPicPr>
          <p:cNvPr id="4" name="Picture 3">
            <a:extLst>
              <a:ext uri="{FF2B5EF4-FFF2-40B4-BE49-F238E27FC236}">
                <a16:creationId xmlns:a16="http://schemas.microsoft.com/office/drawing/2014/main" id="{8460EE42-F5A7-894C-AA48-6E452FDE813B}"/>
              </a:ext>
            </a:extLst>
          </p:cNvPr>
          <p:cNvPicPr>
            <a:picLocks noChangeAspect="1"/>
          </p:cNvPicPr>
          <p:nvPr/>
        </p:nvPicPr>
        <p:blipFill rotWithShape="1">
          <a:blip r:embed="rId2"/>
          <a:srcRect b="5865"/>
          <a:stretch/>
        </p:blipFill>
        <p:spPr>
          <a:xfrm>
            <a:off x="3060672" y="683763"/>
            <a:ext cx="5930928" cy="4023360"/>
          </a:xfrm>
          <a:prstGeom prst="rect">
            <a:avLst/>
          </a:prstGeom>
        </p:spPr>
      </p:pic>
    </p:spTree>
    <p:extLst>
      <p:ext uri="{BB962C8B-B14F-4D97-AF65-F5344CB8AC3E}">
        <p14:creationId xmlns:p14="http://schemas.microsoft.com/office/powerpoint/2010/main" val="2296855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A3791D9-9863-8D42-B2C4-16351E694B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09B3A4-2241-F442-AC19-122C47B2B02E}"/>
              </a:ext>
            </a:extLst>
          </p:cNvPr>
          <p:cNvSpPr>
            <a:spLocks noGrp="1"/>
          </p:cNvSpPr>
          <p:nvPr>
            <p:ph type="body" idx="10"/>
          </p:nvPr>
        </p:nvSpPr>
        <p:spPr/>
        <p:txBody>
          <a:bodyPr/>
          <a:lstStyle/>
          <a:p>
            <a:pPr>
              <a:buClr>
                <a:srgbClr val="00B050"/>
              </a:buClr>
              <a:buSzPct val="90000"/>
            </a:pPr>
            <a:r>
              <a:rPr lang="lv-LV" sz="2400" b="1" dirty="0"/>
              <a:t>Kas notiek, ja nepiedalās vēlēšanās</a:t>
            </a:r>
          </a:p>
          <a:p>
            <a:pPr marL="342900" indent="-342900">
              <a:buClr>
                <a:srgbClr val="00B050"/>
              </a:buClr>
              <a:buSzPct val="90000"/>
              <a:buFont typeface="Arial" panose="020B0604020202020204" pitchFamily="34" charset="0"/>
              <a:buChar char="•"/>
            </a:pPr>
            <a:r>
              <a:rPr lang="lv-LV" sz="2400" dirty="0"/>
              <a:t>Iegūst tās partijas, kam ir neliels bet mobilizēts elektorāts (</a:t>
            </a:r>
            <a:r>
              <a:rPr lang="lv-LV" sz="2400" dirty="0" err="1"/>
              <a:t>T.Ždanoka</a:t>
            </a:r>
            <a:r>
              <a:rPr lang="lv-LV" sz="2400" dirty="0"/>
              <a:t> 2014.g. EP)</a:t>
            </a:r>
          </a:p>
          <a:p>
            <a:pPr marL="342900" indent="-342900">
              <a:buClr>
                <a:srgbClr val="00B050"/>
              </a:buClr>
              <a:buSzPct val="90000"/>
              <a:buFont typeface="Arial" panose="020B0604020202020204" pitchFamily="34" charset="0"/>
              <a:buChar char="•"/>
            </a:pPr>
            <a:r>
              <a:rPr lang="lv-LV" sz="2400" dirty="0"/>
              <a:t>Var veicināt viedokli, ka Latvija ir "neizdevusies valsts"</a:t>
            </a:r>
          </a:p>
          <a:p>
            <a:pPr marL="342900" indent="-342900">
              <a:buClr>
                <a:srgbClr val="00B050"/>
              </a:buClr>
              <a:buSzPct val="90000"/>
              <a:buFont typeface="Arial" panose="020B0604020202020204" pitchFamily="34" charset="0"/>
              <a:buChar char="•"/>
            </a:pPr>
            <a:r>
              <a:rPr lang="lv-LV" sz="2400" dirty="0"/>
              <a:t>Ieriebt nevienam nevar, jo "kvoruma" vēlēšanās nav.</a:t>
            </a:r>
          </a:p>
          <a:p>
            <a:pPr marL="342900" indent="-342900">
              <a:buClr>
                <a:srgbClr val="00B050"/>
              </a:buClr>
              <a:buSzPct val="90000"/>
              <a:buFont typeface="Arial" panose="020B0604020202020204" pitchFamily="34" charset="0"/>
              <a:buChar char="•"/>
            </a:pPr>
            <a:r>
              <a:rPr lang="lv-LV" sz="2400" dirty="0"/>
              <a:t>Apzināts vēlēšanu boikots </a:t>
            </a:r>
            <a:r>
              <a:rPr lang="lv-LV" sz="2400" dirty="0">
                <a:sym typeface="Wingdings" pitchFamily="2" charset="2"/>
              </a:rPr>
              <a:t> cilvēks uzskata sev piedāvāto politiskās līdzdalības formu par bezjēdzīgu.</a:t>
            </a:r>
          </a:p>
          <a:p>
            <a:pPr marL="342900" indent="-342900">
              <a:buClr>
                <a:srgbClr val="00B050"/>
              </a:buClr>
              <a:buSzPct val="90000"/>
              <a:buFont typeface="Arial" panose="020B0604020202020204" pitchFamily="34" charset="0"/>
              <a:buChar char="•"/>
            </a:pPr>
            <a:r>
              <a:rPr lang="lv-LV" sz="2400" dirty="0">
                <a:sym typeface="Wingdings" pitchFamily="2" charset="2"/>
              </a:rPr>
              <a:t>Pasīvs protests  "mana līdzdalība neko nemaina"</a:t>
            </a:r>
          </a:p>
          <a:p>
            <a:pPr>
              <a:buClr>
                <a:srgbClr val="00B050"/>
              </a:buClr>
              <a:buSzPct val="90000"/>
            </a:pPr>
            <a:endParaRPr lang="lv-LV" sz="2400" dirty="0">
              <a:sym typeface="Wingdings" pitchFamily="2" charset="2"/>
            </a:endParaRPr>
          </a:p>
          <a:p>
            <a:pPr marL="342900" indent="-342900">
              <a:buClr>
                <a:srgbClr val="00B050"/>
              </a:buClr>
              <a:buSzPct val="90000"/>
              <a:buFont typeface="Arial" panose="020B0604020202020204" pitchFamily="34" charset="0"/>
              <a:buChar char="•"/>
            </a:pPr>
            <a:r>
              <a:rPr lang="lv-LV" sz="2400" dirty="0">
                <a:sym typeface="Wingdings" pitchFamily="2" charset="2"/>
              </a:rPr>
              <a:t>Uzticas, ka sabiedrība tāpat ir ļoti stabila, ka citi būs labāk informēti, labāk izlems</a:t>
            </a:r>
          </a:p>
          <a:p>
            <a:endParaRPr lang="en-US" sz="2400" dirty="0"/>
          </a:p>
        </p:txBody>
      </p:sp>
    </p:spTree>
    <p:extLst>
      <p:ext uri="{BB962C8B-B14F-4D97-AF65-F5344CB8AC3E}">
        <p14:creationId xmlns:p14="http://schemas.microsoft.com/office/powerpoint/2010/main" val="2527724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377C4-AD94-4046-8DDA-B02ED6FAEC00}"/>
              </a:ext>
            </a:extLst>
          </p:cNvPr>
          <p:cNvSpPr>
            <a:spLocks noGrp="1"/>
          </p:cNvSpPr>
          <p:nvPr>
            <p:ph type="title"/>
          </p:nvPr>
        </p:nvSpPr>
        <p:spPr/>
        <p:txBody>
          <a:bodyPr/>
          <a:lstStyle/>
          <a:p>
            <a:r>
              <a:rPr lang="en-US" dirty="0" err="1"/>
              <a:t>Kas</a:t>
            </a:r>
            <a:r>
              <a:rPr lang="en-US" dirty="0"/>
              <a:t> </a:t>
            </a:r>
            <a:r>
              <a:rPr lang="en-US" dirty="0" err="1"/>
              <a:t>notiek</a:t>
            </a:r>
            <a:r>
              <a:rPr lang="en-US" dirty="0"/>
              <a:t> ja...</a:t>
            </a:r>
          </a:p>
        </p:txBody>
      </p:sp>
      <p:sp>
        <p:nvSpPr>
          <p:cNvPr id="3" name="Text Placeholder 2">
            <a:extLst>
              <a:ext uri="{FF2B5EF4-FFF2-40B4-BE49-F238E27FC236}">
                <a16:creationId xmlns:a16="http://schemas.microsoft.com/office/drawing/2014/main" id="{903EF093-E266-BD48-82EF-1CAC166AF4D4}"/>
              </a:ext>
            </a:extLst>
          </p:cNvPr>
          <p:cNvSpPr>
            <a:spLocks noGrp="1"/>
          </p:cNvSpPr>
          <p:nvPr>
            <p:ph type="body" idx="10"/>
          </p:nvPr>
        </p:nvSpPr>
        <p:spPr/>
        <p:txBody>
          <a:bodyPr/>
          <a:lstStyle/>
          <a:p>
            <a:pPr>
              <a:buClr>
                <a:srgbClr val="00B050"/>
              </a:buClr>
              <a:buSzPct val="90000"/>
            </a:pPr>
            <a:r>
              <a:rPr lang="lv-LV" sz="2400" dirty="0">
                <a:sym typeface="Wingdings" pitchFamily="2" charset="2"/>
              </a:rPr>
              <a:t> </a:t>
            </a:r>
            <a:endParaRPr lang="lv-LV" sz="2400" dirty="0"/>
          </a:p>
          <a:p>
            <a:pPr marL="285750" indent="-285750">
              <a:buClr>
                <a:srgbClr val="00B050"/>
              </a:buClr>
              <a:buSzPct val="90000"/>
              <a:buFont typeface="Lucida Grande" panose="020B0600040502020204" pitchFamily="34" charset="0"/>
              <a:buChar char="►"/>
            </a:pPr>
            <a:r>
              <a:rPr lang="lv-LV" sz="2400" b="1" dirty="0"/>
              <a:t>..., ja balso ar tukšu aploksni?</a:t>
            </a:r>
            <a:br>
              <a:rPr lang="lv-LV" sz="2400" dirty="0"/>
            </a:br>
            <a:r>
              <a:rPr lang="lv-LV" sz="2400" dirty="0"/>
              <a:t>	Balsojums "pret visiem"? </a:t>
            </a:r>
          </a:p>
          <a:p>
            <a:pPr>
              <a:buClr>
                <a:srgbClr val="00B050"/>
              </a:buClr>
              <a:buSzPct val="90000"/>
            </a:pPr>
            <a:r>
              <a:rPr lang="lv-LV" sz="2400" dirty="0"/>
              <a:t>              Ļoti nedaudz visiem paceļ procentu barjeru (izdevīgs lielajām partijām)</a:t>
            </a:r>
          </a:p>
          <a:p>
            <a:pPr marL="285750" indent="-285750">
              <a:buClr>
                <a:srgbClr val="00B050"/>
              </a:buClr>
              <a:buSzPct val="90000"/>
              <a:buFont typeface="Lucida Grande" panose="020B0600040502020204" pitchFamily="34" charset="0"/>
              <a:buChar char="►"/>
            </a:pPr>
            <a:r>
              <a:rPr lang="lv-LV" sz="2400" b="1" dirty="0"/>
              <a:t>..., ja balso par mazu partiju?</a:t>
            </a:r>
            <a:br>
              <a:rPr lang="lv-LV" sz="2400" dirty="0"/>
            </a:br>
            <a:r>
              <a:rPr lang="lv-LV" sz="2400" dirty="0"/>
              <a:t>	5% barjera ir augsta (ap 50000 vēlētāju)</a:t>
            </a:r>
            <a:br>
              <a:rPr lang="lv-LV" sz="2400" dirty="0"/>
            </a:br>
            <a:r>
              <a:rPr lang="lv-LV" sz="2400" dirty="0"/>
              <a:t>	No 2% barjeras </a:t>
            </a:r>
            <a:r>
              <a:rPr lang="lv-LV" sz="2400" dirty="0">
                <a:sym typeface="Wingdings" pitchFamily="2" charset="2"/>
              </a:rPr>
              <a:t> partija sāk saņemt valsts finansējumu. Apmēram 71 </a:t>
            </a:r>
            <a:r>
              <a:rPr lang="lv-LV" sz="2400" dirty="0" err="1">
                <a:sym typeface="Wingdings" pitchFamily="2" charset="2"/>
              </a:rPr>
              <a:t>eirocents</a:t>
            </a:r>
            <a:r>
              <a:rPr lang="lv-LV" sz="2400" dirty="0">
                <a:sym typeface="Wingdings" pitchFamily="2" charset="2"/>
              </a:rPr>
              <a:t> gadā par katru saņemto balsi.</a:t>
            </a:r>
            <a:br>
              <a:rPr lang="lv-LV" sz="2400" dirty="0">
                <a:sym typeface="Wingdings" pitchFamily="2" charset="2"/>
              </a:rPr>
            </a:br>
            <a:r>
              <a:rPr lang="lv-LV" sz="2400" dirty="0">
                <a:sym typeface="Wingdings" pitchFamily="2" charset="2"/>
              </a:rPr>
              <a:t>	Balsis, kuras "paliek zem barjeras", sadalās citām partijām (aptuveni proporcionāli).</a:t>
            </a:r>
            <a:endParaRPr lang="en-US" sz="2400" dirty="0"/>
          </a:p>
        </p:txBody>
      </p:sp>
    </p:spTree>
    <p:extLst>
      <p:ext uri="{BB962C8B-B14F-4D97-AF65-F5344CB8AC3E}">
        <p14:creationId xmlns:p14="http://schemas.microsoft.com/office/powerpoint/2010/main" val="3016341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4EB6AA-DAEA-7C4D-ADE9-9ECEE87CF823}"/>
              </a:ext>
            </a:extLst>
          </p:cNvPr>
          <p:cNvSpPr>
            <a:spLocks noGrp="1"/>
          </p:cNvSpPr>
          <p:nvPr>
            <p:ph type="title"/>
          </p:nvPr>
        </p:nvSpPr>
        <p:spPr/>
        <p:txBody>
          <a:bodyPr/>
          <a:lstStyle/>
          <a:p>
            <a:r>
              <a:rPr lang="en-US" dirty="0"/>
              <a:t>12. </a:t>
            </a:r>
            <a:r>
              <a:rPr lang="en-US" dirty="0" err="1"/>
              <a:t>Saeimas</a:t>
            </a:r>
            <a:r>
              <a:rPr lang="en-US" dirty="0"/>
              <a:t> </a:t>
            </a:r>
            <a:r>
              <a:rPr lang="en-US" dirty="0" err="1"/>
              <a:t>rezultātu</a:t>
            </a:r>
            <a:r>
              <a:rPr lang="en-US" dirty="0"/>
              <a:t> </a:t>
            </a:r>
            <a:r>
              <a:rPr lang="en-US" dirty="0" err="1"/>
              <a:t>piemērs</a:t>
            </a:r>
            <a:endParaRPr lang="en-US" dirty="0"/>
          </a:p>
        </p:txBody>
      </p:sp>
      <p:sp>
        <p:nvSpPr>
          <p:cNvPr id="6" name="Text Placeholder 5">
            <a:extLst>
              <a:ext uri="{FF2B5EF4-FFF2-40B4-BE49-F238E27FC236}">
                <a16:creationId xmlns:a16="http://schemas.microsoft.com/office/drawing/2014/main" id="{22C3694A-7415-AF45-826C-0A14770C70D1}"/>
              </a:ext>
            </a:extLst>
          </p:cNvPr>
          <p:cNvSpPr>
            <a:spLocks noGrp="1"/>
          </p:cNvSpPr>
          <p:nvPr>
            <p:ph type="body" idx="10"/>
          </p:nvPr>
        </p:nvSpPr>
        <p:spPr>
          <a:xfrm>
            <a:off x="228600" y="895350"/>
            <a:ext cx="3352800" cy="3850920"/>
          </a:xfrm>
        </p:spPr>
        <p:txBody>
          <a:bodyPr/>
          <a:lstStyle/>
          <a:p>
            <a:r>
              <a:rPr lang="en-US" b="1" dirty="0" err="1">
                <a:effectLst/>
              </a:rPr>
              <a:t>Nobalsojušie</a:t>
            </a:r>
            <a:r>
              <a:rPr lang="en-US" b="1" dirty="0">
                <a:effectLst/>
              </a:rPr>
              <a:t>:</a:t>
            </a:r>
            <a:r>
              <a:rPr lang="en-US" dirty="0">
                <a:effectLst/>
              </a:rPr>
              <a:t> 913491 </a:t>
            </a:r>
            <a:br>
              <a:rPr lang="en-US" dirty="0">
                <a:effectLst/>
              </a:rPr>
            </a:br>
            <a:r>
              <a:rPr lang="en-US" dirty="0">
                <a:effectLst/>
              </a:rPr>
              <a:t>(58.85% no </a:t>
            </a:r>
            <a:r>
              <a:rPr lang="en-US" dirty="0" err="1">
                <a:effectLst/>
              </a:rPr>
              <a:t>balstiesīgajiem</a:t>
            </a:r>
            <a:r>
              <a:rPr lang="en-US" dirty="0">
                <a:effectLst/>
              </a:rPr>
              <a:t>)</a:t>
            </a:r>
          </a:p>
          <a:p>
            <a:r>
              <a:rPr lang="en-US" b="1" dirty="0" err="1">
                <a:effectLst/>
              </a:rPr>
              <a:t>Derīgas</a:t>
            </a:r>
            <a:r>
              <a:rPr lang="en-US" b="1" dirty="0">
                <a:effectLst/>
              </a:rPr>
              <a:t> </a:t>
            </a:r>
            <a:r>
              <a:rPr lang="en-US" b="1" dirty="0" err="1">
                <a:effectLst/>
              </a:rPr>
              <a:t>vēlēšanu</a:t>
            </a:r>
            <a:r>
              <a:rPr lang="en-US" b="1" dirty="0">
                <a:effectLst/>
              </a:rPr>
              <a:t> </a:t>
            </a:r>
            <a:r>
              <a:rPr lang="en-US" b="1" dirty="0" err="1">
                <a:effectLst/>
              </a:rPr>
              <a:t>aploksnes</a:t>
            </a:r>
            <a:r>
              <a:rPr lang="en-US" b="1" dirty="0">
                <a:effectLst/>
              </a:rPr>
              <a:t>:</a:t>
            </a:r>
            <a:r>
              <a:rPr lang="en-US" dirty="0">
                <a:effectLst/>
              </a:rPr>
              <a:t> 912553</a:t>
            </a:r>
            <a:br>
              <a:rPr lang="en-US" dirty="0">
                <a:effectLst/>
              </a:rPr>
            </a:br>
            <a:r>
              <a:rPr lang="en-US" b="1" dirty="0" err="1">
                <a:effectLst/>
              </a:rPr>
              <a:t>Derīgas</a:t>
            </a:r>
            <a:r>
              <a:rPr lang="en-US" b="1" dirty="0">
                <a:effectLst/>
              </a:rPr>
              <a:t> </a:t>
            </a:r>
            <a:r>
              <a:rPr lang="en-US" b="1" dirty="0" err="1">
                <a:effectLst/>
              </a:rPr>
              <a:t>vēlēšanu</a:t>
            </a:r>
            <a:r>
              <a:rPr lang="en-US" b="1" dirty="0">
                <a:effectLst/>
              </a:rPr>
              <a:t> </a:t>
            </a:r>
            <a:r>
              <a:rPr lang="en-US" b="1" dirty="0" err="1">
                <a:effectLst/>
              </a:rPr>
              <a:t>zīmes</a:t>
            </a:r>
            <a:r>
              <a:rPr lang="en-US" b="1" dirty="0">
                <a:effectLst/>
              </a:rPr>
              <a:t>:</a:t>
            </a:r>
            <a:r>
              <a:rPr lang="en-US" dirty="0">
                <a:effectLst/>
              </a:rPr>
              <a:t> 906538</a:t>
            </a:r>
            <a:br>
              <a:rPr lang="en-US" dirty="0">
                <a:effectLst/>
              </a:rPr>
            </a:br>
            <a:r>
              <a:rPr lang="en-US" b="1" dirty="0" err="1">
                <a:effectLst/>
              </a:rPr>
              <a:t>Grozītās</a:t>
            </a:r>
            <a:r>
              <a:rPr lang="en-US" b="1" dirty="0">
                <a:effectLst/>
              </a:rPr>
              <a:t> </a:t>
            </a:r>
            <a:r>
              <a:rPr lang="en-US" b="1" dirty="0" err="1">
                <a:effectLst/>
              </a:rPr>
              <a:t>zīmes</a:t>
            </a:r>
            <a:r>
              <a:rPr lang="en-US" b="1" dirty="0">
                <a:effectLst/>
              </a:rPr>
              <a:t>:</a:t>
            </a:r>
            <a:r>
              <a:rPr lang="en-US" dirty="0">
                <a:effectLst/>
              </a:rPr>
              <a:t> 565237</a:t>
            </a:r>
          </a:p>
          <a:p>
            <a:r>
              <a:rPr lang="en-US" b="1" dirty="0" err="1">
                <a:effectLst/>
              </a:rPr>
              <a:t>Negrozītās</a:t>
            </a:r>
            <a:r>
              <a:rPr lang="en-US" b="1" dirty="0">
                <a:effectLst/>
              </a:rPr>
              <a:t> </a:t>
            </a:r>
            <a:r>
              <a:rPr lang="en-US" b="1" dirty="0" err="1">
                <a:effectLst/>
              </a:rPr>
              <a:t>zīmes</a:t>
            </a:r>
            <a:r>
              <a:rPr lang="en-US" b="1" dirty="0">
                <a:effectLst/>
              </a:rPr>
              <a:t>:</a:t>
            </a:r>
            <a:r>
              <a:rPr lang="en-US" dirty="0">
                <a:effectLst/>
              </a:rPr>
              <a:t> 341301</a:t>
            </a:r>
          </a:p>
          <a:p>
            <a:br>
              <a:rPr lang="en-US" dirty="0"/>
            </a:br>
            <a:endParaRPr lang="en-US" dirty="0"/>
          </a:p>
        </p:txBody>
      </p:sp>
      <p:graphicFrame>
        <p:nvGraphicFramePr>
          <p:cNvPr id="7" name="Table 6">
            <a:extLst>
              <a:ext uri="{FF2B5EF4-FFF2-40B4-BE49-F238E27FC236}">
                <a16:creationId xmlns:a16="http://schemas.microsoft.com/office/drawing/2014/main" id="{7BC09FA1-9C07-5A49-B2DC-E21A6C789258}"/>
              </a:ext>
            </a:extLst>
          </p:cNvPr>
          <p:cNvGraphicFramePr>
            <a:graphicFrameLocks noGrp="1"/>
          </p:cNvGraphicFramePr>
          <p:nvPr>
            <p:extLst>
              <p:ext uri="{D42A27DB-BD31-4B8C-83A1-F6EECF244321}">
                <p14:modId xmlns:p14="http://schemas.microsoft.com/office/powerpoint/2010/main" val="3745270635"/>
              </p:ext>
            </p:extLst>
          </p:nvPr>
        </p:nvGraphicFramePr>
        <p:xfrm>
          <a:off x="3429000" y="572910"/>
          <a:ext cx="5257801" cy="44958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1227383348"/>
                    </a:ext>
                  </a:extLst>
                </a:gridCol>
                <a:gridCol w="2133600">
                  <a:extLst>
                    <a:ext uri="{9D8B030D-6E8A-4147-A177-3AD203B41FA5}">
                      <a16:colId xmlns:a16="http://schemas.microsoft.com/office/drawing/2014/main" val="2387498880"/>
                    </a:ext>
                  </a:extLst>
                </a:gridCol>
                <a:gridCol w="990600">
                  <a:extLst>
                    <a:ext uri="{9D8B030D-6E8A-4147-A177-3AD203B41FA5}">
                      <a16:colId xmlns:a16="http://schemas.microsoft.com/office/drawing/2014/main" val="3573419060"/>
                    </a:ext>
                  </a:extLst>
                </a:gridCol>
                <a:gridCol w="457200">
                  <a:extLst>
                    <a:ext uri="{9D8B030D-6E8A-4147-A177-3AD203B41FA5}">
                      <a16:colId xmlns:a16="http://schemas.microsoft.com/office/drawing/2014/main" val="1781470390"/>
                    </a:ext>
                  </a:extLst>
                </a:gridCol>
                <a:gridCol w="1143001">
                  <a:extLst>
                    <a:ext uri="{9D8B030D-6E8A-4147-A177-3AD203B41FA5}">
                      <a16:colId xmlns:a16="http://schemas.microsoft.com/office/drawing/2014/main" val="1844969668"/>
                    </a:ext>
                  </a:extLst>
                </a:gridCol>
              </a:tblGrid>
              <a:tr h="370840">
                <a:tc>
                  <a:txBody>
                    <a:bodyPr/>
                    <a:lstStyle/>
                    <a:p>
                      <a:r>
                        <a:rPr lang="en-US" dirty="0" err="1"/>
                        <a:t>Nr</a:t>
                      </a:r>
                      <a:r>
                        <a:rPr lang="en-US" dirty="0"/>
                        <a:t>.</a:t>
                      </a:r>
                    </a:p>
                  </a:txBody>
                  <a:tcPr>
                    <a:lnB w="12700" cap="flat" cmpd="sng" algn="ctr">
                      <a:solidFill>
                        <a:schemeClr val="tx1"/>
                      </a:solidFill>
                      <a:prstDash val="solid"/>
                      <a:round/>
                      <a:headEnd type="none" w="med" len="med"/>
                      <a:tailEnd type="none" w="med" len="med"/>
                    </a:lnB>
                  </a:tcPr>
                </a:tc>
                <a:tc>
                  <a:txBody>
                    <a:bodyPr/>
                    <a:lstStyle/>
                    <a:p>
                      <a:r>
                        <a:rPr lang="en-US" dirty="0" err="1"/>
                        <a:t>Nosaukums</a:t>
                      </a:r>
                      <a:endParaRPr lang="en-US" dirty="0"/>
                    </a:p>
                  </a:txBody>
                  <a:tcPr>
                    <a:lnB w="12700" cap="flat" cmpd="sng" algn="ctr">
                      <a:solidFill>
                        <a:schemeClr val="tx1"/>
                      </a:solidFill>
                      <a:prstDash val="solid"/>
                      <a:round/>
                      <a:headEnd type="none" w="med" len="med"/>
                      <a:tailEnd type="none" w="med" len="med"/>
                    </a:lnB>
                  </a:tcPr>
                </a:tc>
                <a:tc>
                  <a:txBody>
                    <a:bodyPr/>
                    <a:lstStyle/>
                    <a:p>
                      <a:r>
                        <a:rPr lang="en-US" dirty="0" err="1"/>
                        <a:t>Balsis</a:t>
                      </a:r>
                      <a:endParaRPr lang="en-US" dirty="0"/>
                    </a:p>
                  </a:txBody>
                  <a:tcPr>
                    <a:lnB w="12700" cap="flat" cmpd="sng" algn="ctr">
                      <a:solidFill>
                        <a:schemeClr val="tx1"/>
                      </a:solidFill>
                      <a:prstDash val="solid"/>
                      <a:round/>
                      <a:headEnd type="none" w="med" len="med"/>
                      <a:tailEnd type="none" w="med" len="med"/>
                    </a:lnB>
                  </a:tcPr>
                </a:tc>
                <a:tc>
                  <a:txBody>
                    <a:bodyPr/>
                    <a:lstStyle/>
                    <a:p>
                      <a:r>
                        <a:rPr lang="en-US" dirty="0"/>
                        <a:t>V.</a:t>
                      </a:r>
                    </a:p>
                  </a:txBody>
                  <a:tcPr>
                    <a:lnB w="12700" cap="flat" cmpd="sng" algn="ctr">
                      <a:solidFill>
                        <a:schemeClr val="tx1"/>
                      </a:solidFill>
                      <a:prstDash val="solid"/>
                      <a:round/>
                      <a:headEnd type="none" w="med" len="med"/>
                      <a:tailEnd type="none" w="med" len="med"/>
                    </a:lnB>
                  </a:tcPr>
                </a:tc>
                <a:tc>
                  <a:txBody>
                    <a:bodyPr/>
                    <a:lstStyle/>
                    <a:p>
                      <a:r>
                        <a:rPr lang="en-US" dirty="0" err="1"/>
                        <a:t>Daļa</a:t>
                      </a:r>
                      <a:endParaRPr 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1885686"/>
                  </a:ext>
                </a:extLst>
              </a:tr>
              <a:tr h="370840">
                <a:tc>
                  <a:txBody>
                    <a:bodyPr/>
                    <a:lstStyle/>
                    <a:p>
                      <a:pPr algn="r" fontAlgn="b"/>
                      <a:r>
                        <a:rPr lang="en-US" sz="1800" b="0" i="0" u="none" strike="noStrike" dirty="0">
                          <a:solidFill>
                            <a:srgbClr val="333333"/>
                          </a:solidFill>
                          <a:effectLst/>
                          <a:latin typeface="Arial" panose="020B0604020202020204" pitchFamily="34" charset="0"/>
                        </a:rPr>
                        <a:t>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i="0" u="none" strike="noStrike" dirty="0" err="1">
                          <a:solidFill>
                            <a:schemeClr val="tx1"/>
                          </a:solidFill>
                          <a:effectLst/>
                          <a:latin typeface="Calibri" panose="020F0502020204030204" pitchFamily="34" charset="0"/>
                        </a:rPr>
                        <a:t>Partija</a:t>
                      </a:r>
                      <a:r>
                        <a:rPr lang="en-US" sz="1800" b="0" i="0" u="none" strike="noStrike" dirty="0">
                          <a:solidFill>
                            <a:schemeClr val="tx1"/>
                          </a:solidFill>
                          <a:effectLst/>
                          <a:latin typeface="Calibri" panose="020F0502020204030204" pitchFamily="34" charset="0"/>
                        </a:rPr>
                        <a:t> "VIENOTĪBA"</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333333"/>
                          </a:solidFill>
                          <a:effectLst/>
                          <a:latin typeface="Arial" panose="020B0604020202020204" pitchFamily="34" charset="0"/>
                        </a:rPr>
                        <a:t>199535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333333"/>
                          </a:solidFill>
                          <a:effectLst/>
                          <a:latin typeface="Arial" panose="020B0604020202020204" pitchFamily="34" charset="0"/>
                        </a:rPr>
                        <a:t>23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333333"/>
                          </a:solidFill>
                          <a:effectLst/>
                          <a:latin typeface="Arial" panose="020B0604020202020204" pitchFamily="34" charset="0"/>
                        </a:rPr>
                        <a:t>21.87%</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3947534"/>
                  </a:ext>
                </a:extLst>
              </a:tr>
              <a:tr h="370840">
                <a:tc>
                  <a:txBody>
                    <a:bodyPr/>
                    <a:lstStyle/>
                    <a:p>
                      <a:pPr algn="r" fontAlgn="b"/>
                      <a:r>
                        <a:rPr lang="en-US" sz="1800" b="0" i="0" u="none" strike="noStrike">
                          <a:solidFill>
                            <a:srgbClr val="333333"/>
                          </a:solidFill>
                          <a:effectLst/>
                          <a:latin typeface="Arial" panose="020B0604020202020204" pitchFamily="34" charset="0"/>
                        </a:rPr>
                        <a:t>7</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i="0" u="none" strike="noStrike" dirty="0">
                          <a:solidFill>
                            <a:schemeClr val="tx1"/>
                          </a:solidFill>
                          <a:effectLst/>
                          <a:latin typeface="Calibri" panose="020F0502020204030204" pitchFamily="34" charset="0"/>
                        </a:rPr>
                        <a:t>Nacionālā apvienība "Visu Latvijai!"-"Tēvzemei un Brīvībai/LNNK"</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333333"/>
                          </a:solidFill>
                          <a:effectLst/>
                          <a:latin typeface="Arial" panose="020B0604020202020204" pitchFamily="34" charset="0"/>
                        </a:rPr>
                        <a:t>151567</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333333"/>
                          </a:solidFill>
                          <a:effectLst/>
                          <a:latin typeface="Arial" panose="020B0604020202020204" pitchFamily="34" charset="0"/>
                        </a:rPr>
                        <a:t>17</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333333"/>
                          </a:solidFill>
                          <a:effectLst/>
                          <a:latin typeface="Arial" panose="020B0604020202020204" pitchFamily="34" charset="0"/>
                        </a:rPr>
                        <a:t>16.61%</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9469813"/>
                  </a:ext>
                </a:extLst>
              </a:tr>
              <a:tr h="370840">
                <a:tc>
                  <a:txBody>
                    <a:bodyPr/>
                    <a:lstStyle/>
                    <a:p>
                      <a:pPr algn="r" fontAlgn="b"/>
                      <a:r>
                        <a:rPr lang="en-US" sz="1800" b="0" i="0" u="none" strike="noStrike">
                          <a:solidFill>
                            <a:srgbClr val="333333"/>
                          </a:solidFill>
                          <a:effectLst/>
                          <a:latin typeface="Arial" panose="020B0604020202020204" pitchFamily="34" charset="0"/>
                        </a:rPr>
                        <a:t>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lv-LV" sz="1800" b="0" i="0" u="none" strike="noStrike" dirty="0">
                          <a:solidFill>
                            <a:schemeClr val="tx1"/>
                          </a:solidFill>
                          <a:effectLst/>
                          <a:latin typeface="Calibri" panose="020F0502020204030204" pitchFamily="34" charset="0"/>
                        </a:rPr>
                        <a:t>Latvijas Reģionu Apvienība</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333333"/>
                          </a:solidFill>
                          <a:effectLst/>
                          <a:latin typeface="Arial" panose="020B0604020202020204" pitchFamily="34" charset="0"/>
                        </a:rPr>
                        <a:t>60812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333333"/>
                          </a:solidFill>
                          <a:effectLst/>
                          <a:latin typeface="Arial" panose="020B0604020202020204" pitchFamily="34" charset="0"/>
                        </a:rPr>
                        <a:t>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333333"/>
                          </a:solidFill>
                          <a:effectLst/>
                          <a:latin typeface="Arial" panose="020B0604020202020204" pitchFamily="34" charset="0"/>
                        </a:rPr>
                        <a:t>6.66%</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0416124"/>
                  </a:ext>
                </a:extLst>
              </a:tr>
              <a:tr h="370840">
                <a:tc>
                  <a:txBody>
                    <a:bodyPr/>
                    <a:lstStyle/>
                    <a:p>
                      <a:pPr algn="r" fontAlgn="b"/>
                      <a:r>
                        <a:rPr lang="en-US" sz="1800" b="0" i="0" u="none" strike="noStrike">
                          <a:solidFill>
                            <a:srgbClr val="333333"/>
                          </a:solidFill>
                          <a:effectLst/>
                          <a:latin typeface="Arial" panose="020B0604020202020204" pitchFamily="34" charset="0"/>
                        </a:rPr>
                        <a:t>11</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lv-LV" sz="1800" b="0" i="0" u="none" strike="noStrike" dirty="0">
                          <a:solidFill>
                            <a:schemeClr val="tx1"/>
                          </a:solidFill>
                          <a:effectLst/>
                          <a:latin typeface="Calibri" panose="020F0502020204030204" pitchFamily="34" charset="0"/>
                        </a:rPr>
                        <a:t>"Saskaņa" sociāldemokrātiskā partija</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333333"/>
                          </a:solidFill>
                          <a:effectLst/>
                          <a:latin typeface="Arial" panose="020B0604020202020204" pitchFamily="34" charset="0"/>
                        </a:rPr>
                        <a:t>209887</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333333"/>
                          </a:solidFill>
                          <a:effectLst/>
                          <a:latin typeface="Arial" panose="020B0604020202020204" pitchFamily="34" charset="0"/>
                        </a:rPr>
                        <a:t>24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333333"/>
                          </a:solidFill>
                          <a:effectLst/>
                          <a:latin typeface="Arial" panose="020B0604020202020204" pitchFamily="34" charset="0"/>
                        </a:rPr>
                        <a:t>23%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5720030"/>
                  </a:ext>
                </a:extLst>
              </a:tr>
              <a:tr h="370840">
                <a:tc>
                  <a:txBody>
                    <a:bodyPr/>
                    <a:lstStyle/>
                    <a:p>
                      <a:pPr algn="r" fontAlgn="b"/>
                      <a:r>
                        <a:rPr lang="en-US" sz="1800" b="0" i="0" u="none" strike="noStrike">
                          <a:solidFill>
                            <a:srgbClr val="333333"/>
                          </a:solidFill>
                          <a:effectLst/>
                          <a:latin typeface="Arial" panose="020B0604020202020204" pitchFamily="34" charset="0"/>
                        </a:rPr>
                        <a:t>12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lv-LV" sz="1800" b="0" i="0" u="none" strike="noStrike" dirty="0">
                          <a:solidFill>
                            <a:schemeClr val="tx1"/>
                          </a:solidFill>
                          <a:effectLst/>
                          <a:latin typeface="Calibri" panose="020F0502020204030204" pitchFamily="34" charset="0"/>
                        </a:rPr>
                        <a:t>Zaļo un Zemnieku savienība</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333333"/>
                          </a:solidFill>
                          <a:effectLst/>
                          <a:latin typeface="Arial" panose="020B0604020202020204" pitchFamily="34" charset="0"/>
                        </a:rPr>
                        <a:t>178210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333333"/>
                          </a:solidFill>
                          <a:effectLst/>
                          <a:latin typeface="Arial" panose="020B0604020202020204" pitchFamily="34" charset="0"/>
                        </a:rPr>
                        <a:t>21</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333333"/>
                          </a:solidFill>
                          <a:effectLst/>
                          <a:latin typeface="Arial" panose="020B0604020202020204" pitchFamily="34" charset="0"/>
                        </a:rPr>
                        <a:t>19.53%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2755303"/>
                  </a:ext>
                </a:extLst>
              </a:tr>
              <a:tr h="370840">
                <a:tc>
                  <a:txBody>
                    <a:bodyPr/>
                    <a:lstStyle/>
                    <a:p>
                      <a:pPr algn="r" fontAlgn="b"/>
                      <a:r>
                        <a:rPr lang="en-US" sz="1800" b="0" i="0" u="none" strike="noStrike">
                          <a:solidFill>
                            <a:srgbClr val="333333"/>
                          </a:solidFill>
                          <a:effectLst/>
                          <a:latin typeface="Arial" panose="020B0604020202020204" pitchFamily="34" charset="0"/>
                        </a:rPr>
                        <a:t>13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i="0" u="none" strike="noStrike" dirty="0">
                          <a:solidFill>
                            <a:schemeClr val="tx1"/>
                          </a:solidFill>
                          <a:effectLst/>
                          <a:latin typeface="Calibri" panose="020F0502020204030204" pitchFamily="34" charset="0"/>
                        </a:rPr>
                        <a:t>No sirds Latvijai</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333333"/>
                          </a:solidFill>
                          <a:effectLst/>
                          <a:latin typeface="Arial" panose="020B0604020202020204" pitchFamily="34" charset="0"/>
                        </a:rPr>
                        <a:t>62521</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333333"/>
                          </a:solidFill>
                          <a:effectLst/>
                          <a:latin typeface="Arial" panose="020B0604020202020204" pitchFamily="34" charset="0"/>
                        </a:rPr>
                        <a:t>7</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333333"/>
                          </a:solidFill>
                          <a:effectLst/>
                          <a:latin typeface="Arial" panose="020B0604020202020204" pitchFamily="34" charset="0"/>
                        </a:rPr>
                        <a:t>6.85%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8027570"/>
                  </a:ext>
                </a:extLst>
              </a:tr>
            </a:tbl>
          </a:graphicData>
        </a:graphic>
      </p:graphicFrame>
    </p:spTree>
    <p:extLst>
      <p:ext uri="{BB962C8B-B14F-4D97-AF65-F5344CB8AC3E}">
        <p14:creationId xmlns:p14="http://schemas.microsoft.com/office/powerpoint/2010/main" val="1812691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DC7AD-EF34-4044-9AA8-79B60267908F}"/>
              </a:ext>
            </a:extLst>
          </p:cNvPr>
          <p:cNvSpPr>
            <a:spLocks noGrp="1"/>
          </p:cNvSpPr>
          <p:nvPr>
            <p:ph type="title"/>
          </p:nvPr>
        </p:nvSpPr>
        <p:spPr/>
        <p:txBody>
          <a:bodyPr/>
          <a:lstStyle/>
          <a:p>
            <a:r>
              <a:rPr lang="en-US" dirty="0" err="1"/>
              <a:t>Senlaga</a:t>
            </a:r>
            <a:r>
              <a:rPr lang="en-US" dirty="0"/>
              <a:t> (Sainte-</a:t>
            </a:r>
            <a:r>
              <a:rPr lang="en-US" dirty="0" err="1"/>
              <a:t>Laguë</a:t>
            </a:r>
            <a:r>
              <a:rPr lang="en-US" dirty="0"/>
              <a:t>) </a:t>
            </a:r>
            <a:r>
              <a:rPr lang="en-US" dirty="0" err="1"/>
              <a:t>aprēķins</a:t>
            </a:r>
            <a:r>
              <a:rPr lang="en-US" dirty="0"/>
              <a:t> </a:t>
            </a:r>
            <a:r>
              <a:rPr lang="en-US" dirty="0" err="1"/>
              <a:t>Vidzemē</a:t>
            </a:r>
            <a:r>
              <a:rPr lang="en-US" dirty="0"/>
              <a:t> (12.Saeima)</a:t>
            </a:r>
          </a:p>
        </p:txBody>
      </p:sp>
      <p:graphicFrame>
        <p:nvGraphicFramePr>
          <p:cNvPr id="5" name="Table 4">
            <a:extLst>
              <a:ext uri="{FF2B5EF4-FFF2-40B4-BE49-F238E27FC236}">
                <a16:creationId xmlns:a16="http://schemas.microsoft.com/office/drawing/2014/main" id="{487C1C3E-BCC2-5847-BF83-194A769093CF}"/>
              </a:ext>
            </a:extLst>
          </p:cNvPr>
          <p:cNvGraphicFramePr>
            <a:graphicFrameLocks noGrp="1"/>
          </p:cNvGraphicFramePr>
          <p:nvPr>
            <p:extLst>
              <p:ext uri="{D42A27DB-BD31-4B8C-83A1-F6EECF244321}">
                <p14:modId xmlns:p14="http://schemas.microsoft.com/office/powerpoint/2010/main" val="2534065177"/>
              </p:ext>
            </p:extLst>
          </p:nvPr>
        </p:nvGraphicFramePr>
        <p:xfrm>
          <a:off x="122262" y="895350"/>
          <a:ext cx="4343400" cy="25908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1098994170"/>
                    </a:ext>
                  </a:extLst>
                </a:gridCol>
                <a:gridCol w="1143000">
                  <a:extLst>
                    <a:ext uri="{9D8B030D-6E8A-4147-A177-3AD203B41FA5}">
                      <a16:colId xmlns:a16="http://schemas.microsoft.com/office/drawing/2014/main" val="2464754786"/>
                    </a:ext>
                  </a:extLst>
                </a:gridCol>
                <a:gridCol w="914400">
                  <a:extLst>
                    <a:ext uri="{9D8B030D-6E8A-4147-A177-3AD203B41FA5}">
                      <a16:colId xmlns:a16="http://schemas.microsoft.com/office/drawing/2014/main" val="2045452624"/>
                    </a:ext>
                  </a:extLst>
                </a:gridCol>
              </a:tblGrid>
              <a:tr h="0">
                <a:tc>
                  <a:txBody>
                    <a:bodyPr/>
                    <a:lstStyle/>
                    <a:p>
                      <a:r>
                        <a:rPr lang="en-US" dirty="0" err="1"/>
                        <a:t>Partija</a:t>
                      </a:r>
                      <a:endParaRPr lang="en-US" dirty="0"/>
                    </a:p>
                  </a:txBody>
                  <a:tcPr/>
                </a:tc>
                <a:tc>
                  <a:txBody>
                    <a:bodyPr/>
                    <a:lstStyle/>
                    <a:p>
                      <a:r>
                        <a:rPr lang="en-US" dirty="0" err="1"/>
                        <a:t>Balsis</a:t>
                      </a:r>
                      <a:endParaRPr lang="en-US" dirty="0"/>
                    </a:p>
                  </a:txBody>
                  <a:tcPr/>
                </a:tc>
                <a:tc>
                  <a:txBody>
                    <a:bodyPr/>
                    <a:lstStyle/>
                    <a:p>
                      <a:r>
                        <a:rPr lang="en-US" dirty="0" err="1"/>
                        <a:t>Vietas</a:t>
                      </a:r>
                      <a:endParaRPr lang="en-US" dirty="0"/>
                    </a:p>
                  </a:txBody>
                  <a:tcPr/>
                </a:tc>
                <a:extLst>
                  <a:ext uri="{0D108BD9-81ED-4DB2-BD59-A6C34878D82A}">
                    <a16:rowId xmlns:a16="http://schemas.microsoft.com/office/drawing/2014/main" val="421252069"/>
                  </a:ext>
                </a:extLst>
              </a:tr>
              <a:tr h="370840">
                <a:tc>
                  <a:txBody>
                    <a:bodyPr/>
                    <a:lstStyle/>
                    <a:p>
                      <a:r>
                        <a:rPr lang="en-US" dirty="0" err="1"/>
                        <a:t>Vienotība</a:t>
                      </a:r>
                      <a:endParaRPr lang="en-US" dirty="0"/>
                    </a:p>
                  </a:txBody>
                  <a:tcPr/>
                </a:tc>
                <a:tc>
                  <a:txBody>
                    <a:bodyPr/>
                    <a:lstStyle/>
                    <a:p>
                      <a:r>
                        <a:rPr lang="en-US" dirty="0"/>
                        <a:t>65359</a:t>
                      </a:r>
                    </a:p>
                  </a:txBody>
                  <a:tcPr/>
                </a:tc>
                <a:tc>
                  <a:txBody>
                    <a:bodyPr/>
                    <a:lstStyle/>
                    <a:p>
                      <a:r>
                        <a:rPr lang="en-US" dirty="0"/>
                        <a:t>7</a:t>
                      </a:r>
                    </a:p>
                  </a:txBody>
                  <a:tcPr/>
                </a:tc>
                <a:extLst>
                  <a:ext uri="{0D108BD9-81ED-4DB2-BD59-A6C34878D82A}">
                    <a16:rowId xmlns:a16="http://schemas.microsoft.com/office/drawing/2014/main" val="2263678453"/>
                  </a:ext>
                </a:extLst>
              </a:tr>
              <a:tr h="370840">
                <a:tc>
                  <a:txBody>
                    <a:bodyPr/>
                    <a:lstStyle/>
                    <a:p>
                      <a:r>
                        <a:rPr lang="en-US" dirty="0" err="1"/>
                        <a:t>Nacionālā</a:t>
                      </a:r>
                      <a:r>
                        <a:rPr lang="en-US" dirty="0"/>
                        <a:t> </a:t>
                      </a:r>
                      <a:r>
                        <a:rPr lang="en-US" dirty="0" err="1"/>
                        <a:t>apvienība</a:t>
                      </a:r>
                      <a:endParaRPr lang="en-US" dirty="0"/>
                    </a:p>
                  </a:txBody>
                  <a:tcPr/>
                </a:tc>
                <a:tc>
                  <a:txBody>
                    <a:bodyPr/>
                    <a:lstStyle/>
                    <a:p>
                      <a:r>
                        <a:rPr lang="en-US" dirty="0"/>
                        <a:t>51261</a:t>
                      </a:r>
                    </a:p>
                  </a:txBody>
                  <a:tcPr/>
                </a:tc>
                <a:tc>
                  <a:txBody>
                    <a:bodyPr/>
                    <a:lstStyle/>
                    <a:p>
                      <a:r>
                        <a:rPr lang="en-US" dirty="0"/>
                        <a:t>6</a:t>
                      </a:r>
                    </a:p>
                  </a:txBody>
                  <a:tcPr/>
                </a:tc>
                <a:extLst>
                  <a:ext uri="{0D108BD9-81ED-4DB2-BD59-A6C34878D82A}">
                    <a16:rowId xmlns:a16="http://schemas.microsoft.com/office/drawing/2014/main" val="2768009573"/>
                  </a:ext>
                </a:extLst>
              </a:tr>
              <a:tr h="370840">
                <a:tc>
                  <a:txBody>
                    <a:bodyPr/>
                    <a:lstStyle/>
                    <a:p>
                      <a:r>
                        <a:rPr lang="en-US" dirty="0" err="1"/>
                        <a:t>Reģionu</a:t>
                      </a:r>
                      <a:r>
                        <a:rPr lang="en-US" dirty="0"/>
                        <a:t> </a:t>
                      </a:r>
                      <a:r>
                        <a:rPr lang="en-US" dirty="0" err="1"/>
                        <a:t>apvienība</a:t>
                      </a:r>
                      <a:endParaRPr lang="en-US" dirty="0"/>
                    </a:p>
                  </a:txBody>
                  <a:tcPr/>
                </a:tc>
                <a:tc>
                  <a:txBody>
                    <a:bodyPr/>
                    <a:lstStyle/>
                    <a:p>
                      <a:r>
                        <a:rPr lang="en-US" dirty="0"/>
                        <a:t>19069</a:t>
                      </a:r>
                    </a:p>
                  </a:txBody>
                  <a:tcPr/>
                </a:tc>
                <a:tc>
                  <a:txBody>
                    <a:bodyPr/>
                    <a:lstStyle/>
                    <a:p>
                      <a:r>
                        <a:rPr lang="en-US" dirty="0"/>
                        <a:t>2</a:t>
                      </a:r>
                    </a:p>
                  </a:txBody>
                  <a:tcPr/>
                </a:tc>
                <a:extLst>
                  <a:ext uri="{0D108BD9-81ED-4DB2-BD59-A6C34878D82A}">
                    <a16:rowId xmlns:a16="http://schemas.microsoft.com/office/drawing/2014/main" val="960536542"/>
                  </a:ext>
                </a:extLst>
              </a:tr>
              <a:tr h="370840">
                <a:tc>
                  <a:txBody>
                    <a:bodyPr/>
                    <a:lstStyle/>
                    <a:p>
                      <a:r>
                        <a:rPr lang="en-US" dirty="0" err="1"/>
                        <a:t>Saskaņa</a:t>
                      </a:r>
                      <a:endParaRPr lang="en-US" dirty="0"/>
                    </a:p>
                  </a:txBody>
                  <a:tcPr/>
                </a:tc>
                <a:tc>
                  <a:txBody>
                    <a:bodyPr/>
                    <a:lstStyle/>
                    <a:p>
                      <a:r>
                        <a:rPr lang="en-US" dirty="0"/>
                        <a:t>31413</a:t>
                      </a:r>
                    </a:p>
                  </a:txBody>
                  <a:tcPr/>
                </a:tc>
                <a:tc>
                  <a:txBody>
                    <a:bodyPr/>
                    <a:lstStyle/>
                    <a:p>
                      <a:r>
                        <a:rPr lang="en-US" dirty="0"/>
                        <a:t>3</a:t>
                      </a:r>
                    </a:p>
                  </a:txBody>
                  <a:tcPr/>
                </a:tc>
                <a:extLst>
                  <a:ext uri="{0D108BD9-81ED-4DB2-BD59-A6C34878D82A}">
                    <a16:rowId xmlns:a16="http://schemas.microsoft.com/office/drawing/2014/main" val="1169719516"/>
                  </a:ext>
                </a:extLst>
              </a:tr>
              <a:tr h="370840">
                <a:tc>
                  <a:txBody>
                    <a:bodyPr/>
                    <a:lstStyle/>
                    <a:p>
                      <a:r>
                        <a:rPr lang="en-US" dirty="0" err="1"/>
                        <a:t>Zaļie</a:t>
                      </a:r>
                      <a:r>
                        <a:rPr lang="en-US" dirty="0"/>
                        <a:t> </a:t>
                      </a:r>
                      <a:r>
                        <a:rPr lang="en-US" dirty="0" err="1"/>
                        <a:t>zemnieki</a:t>
                      </a:r>
                      <a:endParaRPr lang="en-US" dirty="0"/>
                    </a:p>
                  </a:txBody>
                  <a:tcPr/>
                </a:tc>
                <a:tc>
                  <a:txBody>
                    <a:bodyPr/>
                    <a:lstStyle/>
                    <a:p>
                      <a:r>
                        <a:rPr lang="en-US" dirty="0"/>
                        <a:t>54699</a:t>
                      </a:r>
                    </a:p>
                  </a:txBody>
                  <a:tcPr/>
                </a:tc>
                <a:tc>
                  <a:txBody>
                    <a:bodyPr/>
                    <a:lstStyle/>
                    <a:p>
                      <a:r>
                        <a:rPr lang="en-US" dirty="0"/>
                        <a:t>6</a:t>
                      </a:r>
                    </a:p>
                  </a:txBody>
                  <a:tcPr/>
                </a:tc>
                <a:extLst>
                  <a:ext uri="{0D108BD9-81ED-4DB2-BD59-A6C34878D82A}">
                    <a16:rowId xmlns:a16="http://schemas.microsoft.com/office/drawing/2014/main" val="1512018207"/>
                  </a:ext>
                </a:extLst>
              </a:tr>
              <a:tr h="370840">
                <a:tc>
                  <a:txBody>
                    <a:bodyPr/>
                    <a:lstStyle/>
                    <a:p>
                      <a:r>
                        <a:rPr lang="en-US" dirty="0"/>
                        <a:t>NSL (</a:t>
                      </a:r>
                      <a:r>
                        <a:rPr lang="en-US" dirty="0" err="1"/>
                        <a:t>I.Sudraba</a:t>
                      </a:r>
                      <a:r>
                        <a:rPr lang="en-US" dirty="0"/>
                        <a:t>)</a:t>
                      </a:r>
                    </a:p>
                  </a:txBody>
                  <a:tcPr/>
                </a:tc>
                <a:tc>
                  <a:txBody>
                    <a:bodyPr/>
                    <a:lstStyle/>
                    <a:p>
                      <a:r>
                        <a:rPr lang="en-US" dirty="0"/>
                        <a:t>18362</a:t>
                      </a:r>
                    </a:p>
                  </a:txBody>
                  <a:tcPr/>
                </a:tc>
                <a:tc>
                  <a:txBody>
                    <a:bodyPr/>
                    <a:lstStyle/>
                    <a:p>
                      <a:r>
                        <a:rPr lang="en-US" dirty="0"/>
                        <a:t>2</a:t>
                      </a:r>
                    </a:p>
                  </a:txBody>
                  <a:tcPr/>
                </a:tc>
                <a:extLst>
                  <a:ext uri="{0D108BD9-81ED-4DB2-BD59-A6C34878D82A}">
                    <a16:rowId xmlns:a16="http://schemas.microsoft.com/office/drawing/2014/main" val="602156696"/>
                  </a:ext>
                </a:extLst>
              </a:tr>
            </a:tbl>
          </a:graphicData>
        </a:graphic>
      </p:graphicFrame>
      <p:graphicFrame>
        <p:nvGraphicFramePr>
          <p:cNvPr id="6" name="Table 5">
            <a:extLst>
              <a:ext uri="{FF2B5EF4-FFF2-40B4-BE49-F238E27FC236}">
                <a16:creationId xmlns:a16="http://schemas.microsoft.com/office/drawing/2014/main" id="{13D200F3-EA81-9F4E-8DA6-69CEB3BCF18A}"/>
              </a:ext>
            </a:extLst>
          </p:cNvPr>
          <p:cNvGraphicFramePr>
            <a:graphicFrameLocks noGrp="1"/>
          </p:cNvGraphicFramePr>
          <p:nvPr>
            <p:extLst>
              <p:ext uri="{D42A27DB-BD31-4B8C-83A1-F6EECF244321}">
                <p14:modId xmlns:p14="http://schemas.microsoft.com/office/powerpoint/2010/main" val="2761573884"/>
              </p:ext>
            </p:extLst>
          </p:nvPr>
        </p:nvGraphicFramePr>
        <p:xfrm>
          <a:off x="4572000" y="895350"/>
          <a:ext cx="4419600" cy="2595880"/>
        </p:xfrm>
        <a:graphic>
          <a:graphicData uri="http://schemas.openxmlformats.org/drawingml/2006/table">
            <a:tbl>
              <a:tblPr firstRow="1" bandRow="1">
                <a:tableStyleId>{5C22544A-7EE6-4342-B048-85BDC9FD1C3A}</a:tableStyleId>
              </a:tblPr>
              <a:tblGrid>
                <a:gridCol w="4419600">
                  <a:extLst>
                    <a:ext uri="{9D8B030D-6E8A-4147-A177-3AD203B41FA5}">
                      <a16:colId xmlns:a16="http://schemas.microsoft.com/office/drawing/2014/main" val="2277164995"/>
                    </a:ext>
                  </a:extLst>
                </a:gridCol>
              </a:tblGrid>
              <a:tr h="370840">
                <a:tc>
                  <a:txBody>
                    <a:bodyPr/>
                    <a:lstStyle/>
                    <a:p>
                      <a:r>
                        <a:rPr lang="en-US" dirty="0" err="1"/>
                        <a:t>Dalījumi</a:t>
                      </a:r>
                      <a:r>
                        <a:rPr lang="en-US" dirty="0"/>
                        <a:t> </a:t>
                      </a:r>
                      <a:r>
                        <a:rPr lang="en-US" dirty="0" err="1"/>
                        <a:t>ar</a:t>
                      </a:r>
                      <a:r>
                        <a:rPr lang="en-US" dirty="0"/>
                        <a:t> 1,3,5,7,9,11,13,15</a:t>
                      </a:r>
                    </a:p>
                  </a:txBody>
                  <a:tcPr/>
                </a:tc>
                <a:extLst>
                  <a:ext uri="{0D108BD9-81ED-4DB2-BD59-A6C34878D82A}">
                    <a16:rowId xmlns:a16="http://schemas.microsoft.com/office/drawing/2014/main" val="1820683020"/>
                  </a:ext>
                </a:extLst>
              </a:tr>
              <a:tr h="370840">
                <a:tc>
                  <a:txBody>
                    <a:bodyPr/>
                    <a:lstStyle/>
                    <a:p>
                      <a:r>
                        <a:rPr lang="en-US" sz="1400" b="1" dirty="0">
                          <a:solidFill>
                            <a:srgbClr val="0070C0"/>
                          </a:solidFill>
                        </a:rPr>
                        <a:t>65359 21786 13072  9337  7262  5942  5028  </a:t>
                      </a:r>
                      <a:r>
                        <a:rPr lang="en-US" sz="1400" dirty="0"/>
                        <a:t>4357</a:t>
                      </a:r>
                    </a:p>
                  </a:txBody>
                  <a:tcPr/>
                </a:tc>
                <a:extLst>
                  <a:ext uri="{0D108BD9-81ED-4DB2-BD59-A6C34878D82A}">
                    <a16:rowId xmlns:a16="http://schemas.microsoft.com/office/drawing/2014/main" val="810539400"/>
                  </a:ext>
                </a:extLst>
              </a:tr>
              <a:tr h="370840">
                <a:tc>
                  <a:txBody>
                    <a:bodyPr/>
                    <a:lstStyle/>
                    <a:p>
                      <a:r>
                        <a:rPr lang="en-US" sz="1400" b="1" dirty="0">
                          <a:solidFill>
                            <a:srgbClr val="0070C0"/>
                          </a:solidFill>
                        </a:rPr>
                        <a:t>51261 17087 10252  7323  5696  4660  </a:t>
                      </a:r>
                      <a:r>
                        <a:rPr lang="en-US" sz="1400" dirty="0"/>
                        <a:t>3943  3417</a:t>
                      </a:r>
                    </a:p>
                  </a:txBody>
                  <a:tcPr/>
                </a:tc>
                <a:extLst>
                  <a:ext uri="{0D108BD9-81ED-4DB2-BD59-A6C34878D82A}">
                    <a16:rowId xmlns:a16="http://schemas.microsoft.com/office/drawing/2014/main" val="3208728999"/>
                  </a:ext>
                </a:extLst>
              </a:tr>
              <a:tr h="370840">
                <a:tc>
                  <a:txBody>
                    <a:bodyPr/>
                    <a:lstStyle/>
                    <a:p>
                      <a:r>
                        <a:rPr lang="en-US" sz="1400" b="1" dirty="0">
                          <a:solidFill>
                            <a:srgbClr val="0070C0"/>
                          </a:solidFill>
                        </a:rPr>
                        <a:t>19069  6356  </a:t>
                      </a:r>
                      <a:r>
                        <a:rPr lang="en-US" sz="1400" dirty="0"/>
                        <a:t>3814  2724  2119  1734  1467  1271</a:t>
                      </a:r>
                    </a:p>
                  </a:txBody>
                  <a:tcPr/>
                </a:tc>
                <a:extLst>
                  <a:ext uri="{0D108BD9-81ED-4DB2-BD59-A6C34878D82A}">
                    <a16:rowId xmlns:a16="http://schemas.microsoft.com/office/drawing/2014/main" val="2273001395"/>
                  </a:ext>
                </a:extLst>
              </a:tr>
              <a:tr h="370840">
                <a:tc>
                  <a:txBody>
                    <a:bodyPr/>
                    <a:lstStyle/>
                    <a:p>
                      <a:r>
                        <a:rPr lang="en-US" sz="1400" b="1" dirty="0">
                          <a:solidFill>
                            <a:srgbClr val="0070C0"/>
                          </a:solidFill>
                        </a:rPr>
                        <a:t>31413 10471  6283  </a:t>
                      </a:r>
                      <a:r>
                        <a:rPr lang="en-US" sz="1400" dirty="0"/>
                        <a:t>4488  3490  2856  2416  2094</a:t>
                      </a:r>
                    </a:p>
                  </a:txBody>
                  <a:tcPr/>
                </a:tc>
                <a:extLst>
                  <a:ext uri="{0D108BD9-81ED-4DB2-BD59-A6C34878D82A}">
                    <a16:rowId xmlns:a16="http://schemas.microsoft.com/office/drawing/2014/main" val="1016451691"/>
                  </a:ext>
                </a:extLst>
              </a:tr>
              <a:tr h="370840">
                <a:tc>
                  <a:txBody>
                    <a:bodyPr/>
                    <a:lstStyle/>
                    <a:p>
                      <a:r>
                        <a:rPr lang="en-US" sz="1400" b="1" dirty="0">
                          <a:solidFill>
                            <a:srgbClr val="0070C0"/>
                          </a:solidFill>
                        </a:rPr>
                        <a:t>54699 18233 10940  7814  6078  4973  </a:t>
                      </a:r>
                      <a:r>
                        <a:rPr lang="en-US" sz="1400" dirty="0"/>
                        <a:t>4208  3647</a:t>
                      </a:r>
                    </a:p>
                  </a:txBody>
                  <a:tcPr/>
                </a:tc>
                <a:extLst>
                  <a:ext uri="{0D108BD9-81ED-4DB2-BD59-A6C34878D82A}">
                    <a16:rowId xmlns:a16="http://schemas.microsoft.com/office/drawing/2014/main" val="1846596736"/>
                  </a:ext>
                </a:extLst>
              </a:tr>
              <a:tr h="370840">
                <a:tc>
                  <a:txBody>
                    <a:bodyPr/>
                    <a:lstStyle/>
                    <a:p>
                      <a:r>
                        <a:rPr lang="en-US" sz="1400" b="1" dirty="0">
                          <a:solidFill>
                            <a:srgbClr val="0070C0"/>
                          </a:solidFill>
                        </a:rPr>
                        <a:t>18362  6121  </a:t>
                      </a:r>
                      <a:r>
                        <a:rPr lang="en-US" sz="1400" dirty="0"/>
                        <a:t>3672  2623  2040  1669  1412  1224</a:t>
                      </a:r>
                    </a:p>
                  </a:txBody>
                  <a:tcPr/>
                </a:tc>
                <a:extLst>
                  <a:ext uri="{0D108BD9-81ED-4DB2-BD59-A6C34878D82A}">
                    <a16:rowId xmlns:a16="http://schemas.microsoft.com/office/drawing/2014/main" val="4106949394"/>
                  </a:ext>
                </a:extLst>
              </a:tr>
            </a:tbl>
          </a:graphicData>
        </a:graphic>
      </p:graphicFrame>
      <p:sp>
        <p:nvSpPr>
          <p:cNvPr id="7" name="Rectangle 6">
            <a:extLst>
              <a:ext uri="{FF2B5EF4-FFF2-40B4-BE49-F238E27FC236}">
                <a16:creationId xmlns:a16="http://schemas.microsoft.com/office/drawing/2014/main" id="{D7B7C192-47B9-5F40-B6B6-208AEBAF920E}"/>
              </a:ext>
            </a:extLst>
          </p:cNvPr>
          <p:cNvSpPr/>
          <p:nvPr/>
        </p:nvSpPr>
        <p:spPr>
          <a:xfrm>
            <a:off x="6248400" y="2343150"/>
            <a:ext cx="4572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00AE548-AB83-C947-A5F3-64AB8740B0D7}"/>
              </a:ext>
            </a:extLst>
          </p:cNvPr>
          <p:cNvSpPr/>
          <p:nvPr/>
        </p:nvSpPr>
        <p:spPr>
          <a:xfrm>
            <a:off x="7314360" y="1657350"/>
            <a:ext cx="458040" cy="304800"/>
          </a:xfrm>
          <a:prstGeom prst="rect">
            <a:avLst/>
          </a:prstGeom>
          <a:noFill/>
          <a:ln w="38100">
            <a:solidFill>
              <a:srgbClr val="5AFF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702E52B-A69F-D84D-ADA8-CF750F8C0653}"/>
                  </a:ext>
                </a:extLst>
              </p:cNvPr>
              <p:cNvSpPr txBox="1"/>
              <p:nvPr/>
            </p:nvSpPr>
            <p:spPr>
              <a:xfrm>
                <a:off x="152281" y="3943350"/>
                <a:ext cx="8839320" cy="923330"/>
              </a:xfrm>
              <a:prstGeom prst="rect">
                <a:avLst/>
              </a:prstGeom>
              <a:noFill/>
            </p:spPr>
            <p:txBody>
              <a:bodyPr wrap="square" rtlCol="0">
                <a:spAutoFit/>
              </a:bodyPr>
              <a:lstStyle/>
              <a:p>
                <a:r>
                  <a:rPr lang="en-US" dirty="0"/>
                  <a:t>Lai "</a:t>
                </a:r>
                <a:r>
                  <a:rPr lang="en-US" dirty="0" err="1"/>
                  <a:t>Saskaņas</a:t>
                </a:r>
                <a:r>
                  <a:rPr lang="en-US" dirty="0"/>
                  <a:t>" </a:t>
                </a:r>
                <a:r>
                  <a:rPr lang="en-US" dirty="0" err="1"/>
                  <a:t>kandidāts</a:t>
                </a:r>
                <a:r>
                  <a:rPr lang="en-US" dirty="0"/>
                  <a:t> </a:t>
                </a:r>
                <a:r>
                  <a:rPr lang="ru-RU" dirty="0"/>
                  <a:t>№4 </a:t>
                </a:r>
                <a:r>
                  <a:rPr lang="en-US" dirty="0"/>
                  <a:t>(</a:t>
                </a:r>
                <a:r>
                  <a:rPr lang="en-US" dirty="0" err="1"/>
                  <a:t>Aleksandrs</a:t>
                </a:r>
                <a:r>
                  <a:rPr lang="en-US" dirty="0"/>
                  <a:t> </a:t>
                </a:r>
                <a:r>
                  <a:rPr lang="en-US" dirty="0" err="1"/>
                  <a:t>Sakovskis</a:t>
                </a:r>
                <a:r>
                  <a:rPr lang="en-US" dirty="0"/>
                  <a:t>) </a:t>
                </a:r>
                <a:r>
                  <a:rPr lang="en-US" dirty="0" err="1"/>
                  <a:t>apsteiktu</a:t>
                </a:r>
                <a:r>
                  <a:rPr lang="en-US" dirty="0"/>
                  <a:t> NA </a:t>
                </a:r>
                <a:r>
                  <a:rPr lang="en-US" dirty="0" err="1"/>
                  <a:t>kandidātu</a:t>
                </a:r>
                <a:r>
                  <a:rPr lang="en-US" dirty="0"/>
                  <a:t> </a:t>
                </a:r>
                <a:r>
                  <a:rPr lang="ru-RU" dirty="0"/>
                  <a:t>№6 (</a:t>
                </a:r>
                <a:r>
                  <a:rPr lang="lv-LV" dirty="0"/>
                  <a:t>Rihardu Kolu), dalījumam 4488 jāpieaug līdz 4660. Papildu balsu skaits: </a:t>
                </a:r>
                <a:endParaRPr lang="lv-LV"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lv-LV" b="0" i="1" smtClean="0">
                          <a:latin typeface="Cambria Math" panose="02040503050406030204" pitchFamily="18" charset="0"/>
                        </a:rPr>
                        <m:t>7</m:t>
                      </m:r>
                      <m:r>
                        <a:rPr lang="lv-LV" b="0" i="1" smtClean="0">
                          <a:latin typeface="Cambria Math" panose="02040503050406030204" pitchFamily="18" charset="0"/>
                          <a:ea typeface="Cambria Math" panose="02040503050406030204" pitchFamily="18" charset="0"/>
                        </a:rPr>
                        <m:t>∙</m:t>
                      </m:r>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4660−4488</m:t>
                          </m:r>
                        </m:e>
                      </m:d>
                      <m:r>
                        <a:rPr lang="lv-LV" b="0" i="1" smtClean="0">
                          <a:latin typeface="Cambria Math" panose="02040503050406030204" pitchFamily="18" charset="0"/>
                          <a:ea typeface="Cambria Math" panose="02040503050406030204" pitchFamily="18" charset="0"/>
                        </a:rPr>
                        <m:t>=1204</m:t>
                      </m:r>
                    </m:oMath>
                  </m:oMathPara>
                </a14:m>
                <a:endParaRPr lang="en-US" dirty="0"/>
              </a:p>
            </p:txBody>
          </p:sp>
        </mc:Choice>
        <mc:Fallback>
          <p:sp>
            <p:nvSpPr>
              <p:cNvPr id="9" name="TextBox 8">
                <a:extLst>
                  <a:ext uri="{FF2B5EF4-FFF2-40B4-BE49-F238E27FC236}">
                    <a16:creationId xmlns:a16="http://schemas.microsoft.com/office/drawing/2014/main" id="{7702E52B-A69F-D84D-ADA8-CF750F8C0653}"/>
                  </a:ext>
                </a:extLst>
              </p:cNvPr>
              <p:cNvSpPr txBox="1">
                <a:spLocks noRot="1" noChangeAspect="1" noMove="1" noResize="1" noEditPoints="1" noAdjustHandles="1" noChangeArrowheads="1" noChangeShapeType="1" noTextEdit="1"/>
              </p:cNvSpPr>
              <p:nvPr/>
            </p:nvSpPr>
            <p:spPr>
              <a:xfrm>
                <a:off x="152281" y="3943350"/>
                <a:ext cx="8839320" cy="923330"/>
              </a:xfrm>
              <a:prstGeom prst="rect">
                <a:avLst/>
              </a:prstGeom>
              <a:blipFill>
                <a:blip r:embed="rId2"/>
                <a:stretch>
                  <a:fillRect l="-575" t="-2740"/>
                </a:stretch>
              </a:blipFill>
            </p:spPr>
            <p:txBody>
              <a:bodyPr/>
              <a:lstStyle/>
              <a:p>
                <a:r>
                  <a:rPr lang="en-US">
                    <a:noFill/>
                  </a:rPr>
                  <a:t> </a:t>
                </a:r>
              </a:p>
            </p:txBody>
          </p:sp>
        </mc:Fallback>
      </mc:AlternateContent>
    </p:spTree>
    <p:extLst>
      <p:ext uri="{BB962C8B-B14F-4D97-AF65-F5344CB8AC3E}">
        <p14:creationId xmlns:p14="http://schemas.microsoft.com/office/powerpoint/2010/main" val="2078730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59C72-5DB7-D748-854F-198C22BC7BB7}"/>
              </a:ext>
            </a:extLst>
          </p:cNvPr>
          <p:cNvSpPr>
            <a:spLocks noGrp="1"/>
          </p:cNvSpPr>
          <p:nvPr>
            <p:ph type="title"/>
          </p:nvPr>
        </p:nvSpPr>
        <p:spPr/>
        <p:txBody>
          <a:bodyPr/>
          <a:lstStyle/>
          <a:p>
            <a:r>
              <a:rPr lang="en-US" dirty="0" err="1"/>
              <a:t>Ģeometrisks</a:t>
            </a:r>
            <a:r>
              <a:rPr lang="en-US" dirty="0"/>
              <a:t> </a:t>
            </a:r>
            <a:r>
              <a:rPr lang="en-US" dirty="0" err="1"/>
              <a:t>Senlaga</a:t>
            </a:r>
            <a:r>
              <a:rPr lang="en-US" dirty="0"/>
              <a:t> </a:t>
            </a:r>
            <a:r>
              <a:rPr lang="en-US" dirty="0" err="1"/>
              <a:t>piemērs</a:t>
            </a:r>
            <a:r>
              <a:rPr lang="en-US" dirty="0"/>
              <a:t>: 3 </a:t>
            </a:r>
            <a:r>
              <a:rPr lang="en-US" dirty="0" err="1"/>
              <a:t>partijas</a:t>
            </a:r>
            <a:r>
              <a:rPr lang="en-US" dirty="0"/>
              <a:t>, 4 </a:t>
            </a:r>
            <a:r>
              <a:rPr lang="en-US" dirty="0" err="1"/>
              <a:t>vietas</a:t>
            </a:r>
            <a:endParaRPr lang="en-US" dirty="0"/>
          </a:p>
        </p:txBody>
      </p:sp>
      <p:pic>
        <p:nvPicPr>
          <p:cNvPr id="5" name="Picture 4">
            <a:extLst>
              <a:ext uri="{FF2B5EF4-FFF2-40B4-BE49-F238E27FC236}">
                <a16:creationId xmlns:a16="http://schemas.microsoft.com/office/drawing/2014/main" id="{1C9F1043-C96E-0742-9C03-963882B9252B}"/>
              </a:ext>
            </a:extLst>
          </p:cNvPr>
          <p:cNvPicPr>
            <a:picLocks noChangeAspect="1"/>
          </p:cNvPicPr>
          <p:nvPr/>
        </p:nvPicPr>
        <p:blipFill>
          <a:blip r:embed="rId3"/>
          <a:stretch>
            <a:fillRect/>
          </a:stretch>
        </p:blipFill>
        <p:spPr>
          <a:xfrm>
            <a:off x="304799" y="895364"/>
            <a:ext cx="4038615" cy="4038615"/>
          </a:xfrm>
          <a:prstGeom prst="rect">
            <a:avLst/>
          </a:prstGeom>
        </p:spPr>
      </p:pic>
      <p:pic>
        <p:nvPicPr>
          <p:cNvPr id="6" name="Picture 5">
            <a:extLst>
              <a:ext uri="{FF2B5EF4-FFF2-40B4-BE49-F238E27FC236}">
                <a16:creationId xmlns:a16="http://schemas.microsoft.com/office/drawing/2014/main" id="{384877F0-0883-8240-B852-062CF7022EFB}"/>
              </a:ext>
            </a:extLst>
          </p:cNvPr>
          <p:cNvPicPr>
            <a:picLocks noChangeAspect="1"/>
          </p:cNvPicPr>
          <p:nvPr/>
        </p:nvPicPr>
        <p:blipFill>
          <a:blip r:embed="rId4"/>
          <a:stretch>
            <a:fillRect/>
          </a:stretch>
        </p:blipFill>
        <p:spPr>
          <a:xfrm>
            <a:off x="4800600" y="819180"/>
            <a:ext cx="4114800" cy="4114800"/>
          </a:xfrm>
          <a:prstGeom prst="rect">
            <a:avLst/>
          </a:prstGeom>
        </p:spPr>
      </p:pic>
    </p:spTree>
    <p:extLst>
      <p:ext uri="{BB962C8B-B14F-4D97-AF65-F5344CB8AC3E}">
        <p14:creationId xmlns:p14="http://schemas.microsoft.com/office/powerpoint/2010/main" val="2962169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B49C81-F561-0249-A000-B116133DAA7E}"/>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9FF98745-D7D4-9442-A477-3D4746313E1A}"/>
              </a:ext>
            </a:extLst>
          </p:cNvPr>
          <p:cNvSpPr>
            <a:spLocks noGrp="1"/>
          </p:cNvSpPr>
          <p:nvPr>
            <p:ph type="body" idx="10"/>
          </p:nvPr>
        </p:nvSpPr>
        <p:spPr/>
        <p:txBody>
          <a:bodyPr/>
          <a:lstStyle/>
          <a:p>
            <a:r>
              <a:rPr lang="en-US" dirty="0" err="1"/>
              <a:t>Ungārijā</a:t>
            </a:r>
            <a:r>
              <a:rPr lang="en-US" dirty="0"/>
              <a:t>, </a:t>
            </a:r>
            <a:r>
              <a:rPr lang="en-US" dirty="0" err="1"/>
              <a:t>piemēram</a:t>
            </a:r>
            <a:r>
              <a:rPr lang="en-US" dirty="0"/>
              <a:t>, </a:t>
            </a:r>
            <a:r>
              <a:rPr lang="en-US" dirty="0" err="1"/>
              <a:t>izmanto</a:t>
            </a:r>
            <a:r>
              <a:rPr lang="en-US" dirty="0"/>
              <a:t> Donta (</a:t>
            </a:r>
            <a:r>
              <a:rPr lang="en-US" dirty="0" err="1"/>
              <a:t>D'Hondt</a:t>
            </a:r>
            <a:r>
              <a:rPr lang="en-US" dirty="0"/>
              <a:t>) </a:t>
            </a:r>
            <a:r>
              <a:rPr lang="en-US" dirty="0" err="1"/>
              <a:t>noapaļošanas</a:t>
            </a:r>
            <a:r>
              <a:rPr lang="en-US" dirty="0"/>
              <a:t> </a:t>
            </a:r>
            <a:r>
              <a:rPr lang="en-US" dirty="0" err="1"/>
              <a:t>metodi</a:t>
            </a:r>
            <a:r>
              <a:rPr lang="en-US" dirty="0"/>
              <a:t> – </a:t>
            </a:r>
            <a:r>
              <a:rPr lang="en-US" dirty="0" err="1"/>
              <a:t>dala</a:t>
            </a:r>
            <a:r>
              <a:rPr lang="en-US" dirty="0"/>
              <a:t> </a:t>
            </a:r>
            <a:r>
              <a:rPr lang="en-US" dirty="0" err="1"/>
              <a:t>ar</a:t>
            </a:r>
            <a:r>
              <a:rPr lang="en-US" dirty="0"/>
              <a:t> </a:t>
            </a:r>
            <a:r>
              <a:rPr lang="en-US" dirty="0" err="1"/>
              <a:t>skaitļiem</a:t>
            </a:r>
            <a:r>
              <a:rPr lang="en-US" dirty="0"/>
              <a:t> 1,2,3,... (</a:t>
            </a:r>
            <a:r>
              <a:rPr lang="en-US" dirty="0" err="1"/>
              <a:t>nevis</a:t>
            </a:r>
            <a:r>
              <a:rPr lang="en-US" dirty="0"/>
              <a:t> </a:t>
            </a:r>
            <a:r>
              <a:rPr lang="en-US" dirty="0" err="1"/>
              <a:t>nepāru</a:t>
            </a:r>
            <a:r>
              <a:rPr lang="en-US" dirty="0"/>
              <a:t> </a:t>
            </a:r>
            <a:r>
              <a:rPr lang="en-US" dirty="0" err="1"/>
              <a:t>skaitļiem</a:t>
            </a:r>
            <a:r>
              <a:rPr lang="en-US" dirty="0"/>
              <a:t>). </a:t>
            </a:r>
            <a:r>
              <a:rPr lang="en-US" dirty="0" err="1"/>
              <a:t>Arī</a:t>
            </a:r>
            <a:r>
              <a:rPr lang="en-US" dirty="0"/>
              <a:t> </a:t>
            </a:r>
            <a:r>
              <a:rPr lang="en-US" dirty="0" err="1"/>
              <a:t>tā</a:t>
            </a:r>
            <a:r>
              <a:rPr lang="en-US" dirty="0"/>
              <a:t> </a:t>
            </a:r>
            <a:r>
              <a:rPr lang="en-US" dirty="0" err="1"/>
              <a:t>var</a:t>
            </a:r>
            <a:r>
              <a:rPr lang="en-US" dirty="0"/>
              <a:t>; </a:t>
            </a:r>
            <a:r>
              <a:rPr lang="en-US" dirty="0" err="1"/>
              <a:t>tas</a:t>
            </a:r>
            <a:r>
              <a:rPr lang="en-US" dirty="0"/>
              <a:t> </a:t>
            </a:r>
            <a:r>
              <a:rPr lang="en-US" dirty="0" err="1"/>
              <a:t>drusku</a:t>
            </a:r>
            <a:r>
              <a:rPr lang="en-US" dirty="0"/>
              <a:t> </a:t>
            </a:r>
            <a:r>
              <a:rPr lang="en-US" dirty="0" err="1"/>
              <a:t>izdevīgāk</a:t>
            </a:r>
            <a:r>
              <a:rPr lang="en-US" dirty="0"/>
              <a:t> </a:t>
            </a:r>
            <a:r>
              <a:rPr lang="en-US" dirty="0" err="1"/>
              <a:t>lielākām</a:t>
            </a:r>
            <a:r>
              <a:rPr lang="en-US" dirty="0"/>
              <a:t> </a:t>
            </a:r>
            <a:r>
              <a:rPr lang="en-US" dirty="0" err="1"/>
              <a:t>partijām</a:t>
            </a:r>
            <a:r>
              <a:rPr lang="en-US" dirty="0"/>
              <a:t>. </a:t>
            </a:r>
          </a:p>
          <a:p>
            <a:endParaRPr lang="en-US" dirty="0"/>
          </a:p>
          <a:p>
            <a:r>
              <a:rPr lang="en-US" dirty="0" err="1"/>
              <a:t>Turcijā</a:t>
            </a:r>
            <a:r>
              <a:rPr lang="en-US" dirty="0"/>
              <a:t> </a:t>
            </a:r>
            <a:r>
              <a:rPr lang="en-US" dirty="0" err="1"/>
              <a:t>savukārt</a:t>
            </a:r>
            <a:r>
              <a:rPr lang="en-US" dirty="0"/>
              <a:t> </a:t>
            </a:r>
            <a:r>
              <a:rPr lang="en-US" dirty="0" err="1"/>
              <a:t>ir</a:t>
            </a:r>
            <a:r>
              <a:rPr lang="en-US" dirty="0"/>
              <a:t> 10% </a:t>
            </a:r>
            <a:r>
              <a:rPr lang="en-US" dirty="0" err="1"/>
              <a:t>barjera</a:t>
            </a:r>
            <a:r>
              <a:rPr lang="en-US" dirty="0"/>
              <a:t> (EHCR </a:t>
            </a:r>
            <a:r>
              <a:rPr lang="en-US" dirty="0" err="1"/>
              <a:t>tiesa</a:t>
            </a:r>
            <a:r>
              <a:rPr lang="en-US" dirty="0"/>
              <a:t> </a:t>
            </a:r>
            <a:r>
              <a:rPr lang="en-US" dirty="0" err="1"/>
              <a:t>apliecina</a:t>
            </a:r>
            <a:r>
              <a:rPr lang="en-US" dirty="0"/>
              <a:t>, ka </a:t>
            </a:r>
            <a:r>
              <a:rPr lang="en-US" dirty="0" err="1"/>
              <a:t>tas</a:t>
            </a:r>
            <a:r>
              <a:rPr lang="en-US" dirty="0"/>
              <a:t> </a:t>
            </a:r>
            <a:r>
              <a:rPr lang="en-US" dirty="0" err="1"/>
              <a:t>nav</a:t>
            </a:r>
            <a:r>
              <a:rPr lang="en-US" dirty="0"/>
              <a:t> </a:t>
            </a:r>
            <a:r>
              <a:rPr lang="en-US" dirty="0" err="1"/>
              <a:t>pretrunā</a:t>
            </a:r>
            <a:r>
              <a:rPr lang="en-US" dirty="0"/>
              <a:t> </a:t>
            </a:r>
            <a:r>
              <a:rPr lang="en-US" dirty="0" err="1"/>
              <a:t>cilvēku</a:t>
            </a:r>
            <a:r>
              <a:rPr lang="en-US" dirty="0"/>
              <a:t> </a:t>
            </a:r>
            <a:r>
              <a:rPr lang="en-US" dirty="0" err="1"/>
              <a:t>demokrātiskām</a:t>
            </a:r>
            <a:r>
              <a:rPr lang="en-US" dirty="0"/>
              <a:t> </a:t>
            </a:r>
            <a:r>
              <a:rPr lang="en-US" dirty="0" err="1"/>
              <a:t>tiesībām</a:t>
            </a:r>
            <a:r>
              <a:rPr lang="en-US" dirty="0"/>
              <a:t>).</a:t>
            </a:r>
          </a:p>
          <a:p>
            <a:endParaRPr lang="en-US" dirty="0"/>
          </a:p>
        </p:txBody>
      </p:sp>
    </p:spTree>
    <p:extLst>
      <p:ext uri="{BB962C8B-B14F-4D97-AF65-F5344CB8AC3E}">
        <p14:creationId xmlns:p14="http://schemas.microsoft.com/office/powerpoint/2010/main" val="3521046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2C2284C-AD94-CD4E-84A2-04C2A579EC85}"/>
              </a:ext>
            </a:extLst>
          </p:cNvPr>
          <p:cNvSpPr>
            <a:spLocks noGrp="1"/>
          </p:cNvSpPr>
          <p:nvPr>
            <p:ph idx="1"/>
          </p:nvPr>
        </p:nvSpPr>
        <p:spPr/>
        <p:txBody>
          <a:bodyPr/>
          <a:lstStyle/>
          <a:p>
            <a:r>
              <a:rPr lang="lv-LV" b="1" dirty="0"/>
              <a:t>Satversmes </a:t>
            </a:r>
            <a:r>
              <a:rPr lang="en-GB" b="1" dirty="0"/>
              <a:t>6</a:t>
            </a:r>
            <a:r>
              <a:rPr lang="lv-LV" b="1" dirty="0"/>
              <a:t> pants: </a:t>
            </a:r>
            <a:r>
              <a:rPr lang="en-GB" dirty="0" err="1"/>
              <a:t>Saeimu</a:t>
            </a:r>
            <a:r>
              <a:rPr lang="en-GB" dirty="0"/>
              <a:t> </a:t>
            </a:r>
            <a:r>
              <a:rPr lang="en-GB" dirty="0" err="1"/>
              <a:t>ievēlē</a:t>
            </a:r>
            <a:r>
              <a:rPr lang="en-GB" dirty="0"/>
              <a:t> </a:t>
            </a:r>
            <a:r>
              <a:rPr lang="en-GB" dirty="0" err="1"/>
              <a:t>vispārīgās</a:t>
            </a:r>
            <a:r>
              <a:rPr lang="en-GB" dirty="0"/>
              <a:t>, </a:t>
            </a:r>
            <a:r>
              <a:rPr lang="en-GB" dirty="0" err="1"/>
              <a:t>vienlīdzīgās</a:t>
            </a:r>
            <a:r>
              <a:rPr lang="en-GB" dirty="0"/>
              <a:t>, </a:t>
            </a:r>
            <a:r>
              <a:rPr lang="en-GB" dirty="0" err="1"/>
              <a:t>tiešās</a:t>
            </a:r>
            <a:r>
              <a:rPr lang="en-GB" dirty="0"/>
              <a:t>, </a:t>
            </a:r>
            <a:r>
              <a:rPr lang="en-GB" dirty="0" err="1"/>
              <a:t>aizklātās</a:t>
            </a:r>
            <a:r>
              <a:rPr lang="en-GB" dirty="0"/>
              <a:t> un </a:t>
            </a:r>
            <a:r>
              <a:rPr lang="en-GB" dirty="0" err="1"/>
              <a:t>proporcionālās</a:t>
            </a:r>
            <a:r>
              <a:rPr lang="en-GB" dirty="0"/>
              <a:t> </a:t>
            </a:r>
            <a:r>
              <a:rPr lang="en-GB" dirty="0" err="1"/>
              <a:t>vēlēšanās</a:t>
            </a:r>
            <a:r>
              <a:rPr lang="en-GB" dirty="0"/>
              <a:t>.</a:t>
            </a:r>
            <a:endParaRPr lang="lv-LV" dirty="0"/>
          </a:p>
          <a:p>
            <a:endParaRPr lang="en-US" dirty="0"/>
          </a:p>
        </p:txBody>
      </p:sp>
      <p:sp>
        <p:nvSpPr>
          <p:cNvPr id="4" name="Title 3">
            <a:extLst>
              <a:ext uri="{FF2B5EF4-FFF2-40B4-BE49-F238E27FC236}">
                <a16:creationId xmlns:a16="http://schemas.microsoft.com/office/drawing/2014/main" id="{07A67DF4-D1DA-F747-A22D-1D72F738BB39}"/>
              </a:ext>
            </a:extLst>
          </p:cNvPr>
          <p:cNvSpPr>
            <a:spLocks noGrp="1"/>
          </p:cNvSpPr>
          <p:nvPr>
            <p:ph type="title"/>
          </p:nvPr>
        </p:nvSpPr>
        <p:spPr/>
        <p:txBody>
          <a:bodyPr/>
          <a:lstStyle/>
          <a:p>
            <a:r>
              <a:rPr lang="en-US" dirty="0" err="1"/>
              <a:t>Līdztiesība</a:t>
            </a:r>
            <a:r>
              <a:rPr lang="en-US" dirty="0"/>
              <a:t> </a:t>
            </a:r>
            <a:r>
              <a:rPr lang="en-US" dirty="0" err="1"/>
              <a:t>vēlētājiem</a:t>
            </a:r>
            <a:r>
              <a:rPr lang="en-US" dirty="0"/>
              <a:t> un </a:t>
            </a:r>
            <a:r>
              <a:rPr lang="en-US" dirty="0" err="1"/>
              <a:t>kandidātiem</a:t>
            </a:r>
            <a:endParaRPr lang="en-US" dirty="0"/>
          </a:p>
        </p:txBody>
      </p:sp>
    </p:spTree>
    <p:extLst>
      <p:ext uri="{BB962C8B-B14F-4D97-AF65-F5344CB8AC3E}">
        <p14:creationId xmlns:p14="http://schemas.microsoft.com/office/powerpoint/2010/main" val="719939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v-LV" dirty="0"/>
              <a:t>Vai Saeimas vēlēšanas ir vienlīdzīgas?</a:t>
            </a:r>
          </a:p>
        </p:txBody>
      </p:sp>
      <p:sp>
        <p:nvSpPr>
          <p:cNvPr id="3" name="Content Placeholder 2"/>
          <p:cNvSpPr>
            <a:spLocks noGrp="1"/>
          </p:cNvSpPr>
          <p:nvPr>
            <p:ph idx="1"/>
          </p:nvPr>
        </p:nvSpPr>
        <p:spPr/>
        <p:txBody>
          <a:bodyPr/>
          <a:lstStyle/>
          <a:p>
            <a:r>
              <a:rPr lang="en-GB" dirty="0">
                <a:hlinkClick r:id="rId3"/>
              </a:rPr>
              <a:t>http://ritvars.wordpress.com/2013/11/07/vai-saeimas-velesanas-ir-vienlidzigas/</a:t>
            </a:r>
            <a:endParaRPr lang="lv-LV" dirty="0"/>
          </a:p>
          <a:p>
            <a:endParaRPr lang="lv-LV" dirty="0"/>
          </a:p>
          <a:p>
            <a:endParaRPr lang="lv-LV" dirty="0"/>
          </a:p>
          <a:p>
            <a:endParaRPr lang="en-GB" dirty="0"/>
          </a:p>
        </p:txBody>
      </p:sp>
      <p:cxnSp>
        <p:nvCxnSpPr>
          <p:cNvPr id="6" name="Straight Arrow Connector 5"/>
          <p:cNvCxnSpPr>
            <a:stCxn id="9" idx="1"/>
          </p:cNvCxnSpPr>
          <p:nvPr/>
        </p:nvCxnSpPr>
        <p:spPr>
          <a:xfrm flipH="1" flipV="1">
            <a:off x="7010400" y="3093482"/>
            <a:ext cx="609600" cy="1201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7010400" y="3333750"/>
            <a:ext cx="6096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620000" y="3028950"/>
            <a:ext cx="1608133" cy="369332"/>
          </a:xfrm>
          <a:prstGeom prst="rect">
            <a:avLst/>
          </a:prstGeom>
          <a:noFill/>
        </p:spPr>
        <p:txBody>
          <a:bodyPr wrap="none" rtlCol="0">
            <a:spAutoFit/>
          </a:bodyPr>
          <a:lstStyle/>
          <a:p>
            <a:r>
              <a:rPr lang="lv-LV" dirty="0"/>
              <a:t>Atšķirība 25%</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750406673"/>
              </p:ext>
            </p:extLst>
          </p:nvPr>
        </p:nvGraphicFramePr>
        <p:xfrm>
          <a:off x="381001" y="2114550"/>
          <a:ext cx="6553200" cy="2595880"/>
        </p:xfrm>
        <a:graphic>
          <a:graphicData uri="http://schemas.openxmlformats.org/drawingml/2006/table">
            <a:tbl>
              <a:tblPr firstRow="1" bandRow="1">
                <a:tableStyleId>{5C22544A-7EE6-4342-B048-85BDC9FD1C3A}</a:tableStyleId>
              </a:tblPr>
              <a:tblGrid>
                <a:gridCol w="1379621">
                  <a:extLst>
                    <a:ext uri="{9D8B030D-6E8A-4147-A177-3AD203B41FA5}">
                      <a16:colId xmlns:a16="http://schemas.microsoft.com/office/drawing/2014/main" val="20000"/>
                    </a:ext>
                  </a:extLst>
                </a:gridCol>
                <a:gridCol w="965735">
                  <a:extLst>
                    <a:ext uri="{9D8B030D-6E8A-4147-A177-3AD203B41FA5}">
                      <a16:colId xmlns:a16="http://schemas.microsoft.com/office/drawing/2014/main" val="20001"/>
                    </a:ext>
                  </a:extLst>
                </a:gridCol>
                <a:gridCol w="1704375">
                  <a:extLst>
                    <a:ext uri="{9D8B030D-6E8A-4147-A177-3AD203B41FA5}">
                      <a16:colId xmlns:a16="http://schemas.microsoft.com/office/drawing/2014/main" val="20002"/>
                    </a:ext>
                  </a:extLst>
                </a:gridCol>
                <a:gridCol w="2503469">
                  <a:extLst>
                    <a:ext uri="{9D8B030D-6E8A-4147-A177-3AD203B41FA5}">
                      <a16:colId xmlns:a16="http://schemas.microsoft.com/office/drawing/2014/main" val="20003"/>
                    </a:ext>
                  </a:extLst>
                </a:gridCol>
              </a:tblGrid>
              <a:tr h="370840">
                <a:tc>
                  <a:txBody>
                    <a:bodyPr/>
                    <a:lstStyle/>
                    <a:p>
                      <a:r>
                        <a:rPr lang="en-GB" dirty="0" err="1"/>
                        <a:t>Apgabals</a:t>
                      </a:r>
                      <a:endParaRPr lang="en-GB" dirty="0"/>
                    </a:p>
                  </a:txBody>
                  <a:tcPr anchor="ctr"/>
                </a:tc>
                <a:tc>
                  <a:txBody>
                    <a:bodyPr/>
                    <a:lstStyle/>
                    <a:p>
                      <a:r>
                        <a:rPr lang="en-GB"/>
                        <a:t>Vietas</a:t>
                      </a:r>
                    </a:p>
                  </a:txBody>
                  <a:tcPr anchor="ctr"/>
                </a:tc>
                <a:tc>
                  <a:txBody>
                    <a:bodyPr/>
                    <a:lstStyle/>
                    <a:p>
                      <a:r>
                        <a:rPr lang="en-GB"/>
                        <a:t>Derīgu balsu</a:t>
                      </a:r>
                    </a:p>
                  </a:txBody>
                  <a:tcPr anchor="ctr"/>
                </a:tc>
                <a:tc>
                  <a:txBody>
                    <a:bodyPr/>
                    <a:lstStyle/>
                    <a:p>
                      <a:r>
                        <a:rPr lang="en-GB"/>
                        <a:t>Balsis par vietu</a:t>
                      </a:r>
                    </a:p>
                  </a:txBody>
                  <a:tcPr anchor="ctr"/>
                </a:tc>
                <a:extLst>
                  <a:ext uri="{0D108BD9-81ED-4DB2-BD59-A6C34878D82A}">
                    <a16:rowId xmlns:a16="http://schemas.microsoft.com/office/drawing/2014/main" val="10000"/>
                  </a:ext>
                </a:extLst>
              </a:tr>
              <a:tr h="370840">
                <a:tc>
                  <a:txBody>
                    <a:bodyPr/>
                    <a:lstStyle/>
                    <a:p>
                      <a:r>
                        <a:rPr lang="en-GB"/>
                        <a:t>Rīga</a:t>
                      </a:r>
                    </a:p>
                  </a:txBody>
                  <a:tcPr anchor="ctr"/>
                </a:tc>
                <a:tc>
                  <a:txBody>
                    <a:bodyPr/>
                    <a:lstStyle/>
                    <a:p>
                      <a:pPr algn="r"/>
                      <a:r>
                        <a:rPr lang="en-GB"/>
                        <a:t>30</a:t>
                      </a:r>
                    </a:p>
                  </a:txBody>
                  <a:tcPr anchor="ctr"/>
                </a:tc>
                <a:tc>
                  <a:txBody>
                    <a:bodyPr/>
                    <a:lstStyle/>
                    <a:p>
                      <a:pPr algn="r"/>
                      <a:r>
                        <a:rPr lang="en-GB"/>
                        <a:t>282337</a:t>
                      </a:r>
                    </a:p>
                  </a:txBody>
                  <a:tcPr anchor="ctr"/>
                </a:tc>
                <a:tc>
                  <a:txBody>
                    <a:bodyPr/>
                    <a:lstStyle/>
                    <a:p>
                      <a:pPr algn="r"/>
                      <a:r>
                        <a:rPr lang="en-GB"/>
                        <a:t>9411</a:t>
                      </a:r>
                    </a:p>
                  </a:txBody>
                  <a:tcPr anchor="ctr"/>
                </a:tc>
                <a:extLst>
                  <a:ext uri="{0D108BD9-81ED-4DB2-BD59-A6C34878D82A}">
                    <a16:rowId xmlns:a16="http://schemas.microsoft.com/office/drawing/2014/main" val="10001"/>
                  </a:ext>
                </a:extLst>
              </a:tr>
              <a:tr h="370840">
                <a:tc>
                  <a:txBody>
                    <a:bodyPr/>
                    <a:lstStyle/>
                    <a:p>
                      <a:r>
                        <a:rPr lang="en-GB"/>
                        <a:t>Vidzeme</a:t>
                      </a:r>
                    </a:p>
                  </a:txBody>
                  <a:tcPr anchor="ctr"/>
                </a:tc>
                <a:tc>
                  <a:txBody>
                    <a:bodyPr/>
                    <a:lstStyle/>
                    <a:p>
                      <a:pPr algn="r"/>
                      <a:r>
                        <a:rPr lang="en-GB"/>
                        <a:t>27</a:t>
                      </a:r>
                    </a:p>
                  </a:txBody>
                  <a:tcPr anchor="ctr"/>
                </a:tc>
                <a:tc>
                  <a:txBody>
                    <a:bodyPr/>
                    <a:lstStyle/>
                    <a:p>
                      <a:pPr algn="r"/>
                      <a:r>
                        <a:rPr lang="en-GB"/>
                        <a:t>260506</a:t>
                      </a:r>
                    </a:p>
                  </a:txBody>
                  <a:tcPr anchor="ctr"/>
                </a:tc>
                <a:tc>
                  <a:txBody>
                    <a:bodyPr/>
                    <a:lstStyle/>
                    <a:p>
                      <a:pPr algn="r"/>
                      <a:r>
                        <a:rPr lang="en-GB" dirty="0">
                          <a:solidFill>
                            <a:srgbClr val="FF0000"/>
                          </a:solidFill>
                        </a:rPr>
                        <a:t>9648</a:t>
                      </a:r>
                    </a:p>
                  </a:txBody>
                  <a:tcPr anchor="ctr"/>
                </a:tc>
                <a:extLst>
                  <a:ext uri="{0D108BD9-81ED-4DB2-BD59-A6C34878D82A}">
                    <a16:rowId xmlns:a16="http://schemas.microsoft.com/office/drawing/2014/main" val="10002"/>
                  </a:ext>
                </a:extLst>
              </a:tr>
              <a:tr h="370840">
                <a:tc>
                  <a:txBody>
                    <a:bodyPr/>
                    <a:lstStyle/>
                    <a:p>
                      <a:r>
                        <a:rPr lang="en-GB"/>
                        <a:t>Latgale</a:t>
                      </a:r>
                    </a:p>
                  </a:txBody>
                  <a:tcPr anchor="ctr"/>
                </a:tc>
                <a:tc>
                  <a:txBody>
                    <a:bodyPr/>
                    <a:lstStyle/>
                    <a:p>
                      <a:pPr algn="r"/>
                      <a:r>
                        <a:rPr lang="en-GB"/>
                        <a:t>15</a:t>
                      </a:r>
                    </a:p>
                  </a:txBody>
                  <a:tcPr anchor="ctr"/>
                </a:tc>
                <a:tc>
                  <a:txBody>
                    <a:bodyPr/>
                    <a:lstStyle/>
                    <a:p>
                      <a:pPr algn="r"/>
                      <a:r>
                        <a:rPr lang="en-GB"/>
                        <a:t>115486</a:t>
                      </a:r>
                    </a:p>
                  </a:txBody>
                  <a:tcPr anchor="ctr"/>
                </a:tc>
                <a:tc>
                  <a:txBody>
                    <a:bodyPr/>
                    <a:lstStyle/>
                    <a:p>
                      <a:pPr algn="r"/>
                      <a:r>
                        <a:rPr lang="en-GB" dirty="0">
                          <a:solidFill>
                            <a:srgbClr val="FF0000"/>
                          </a:solidFill>
                        </a:rPr>
                        <a:t>7699</a:t>
                      </a:r>
                    </a:p>
                  </a:txBody>
                  <a:tcPr anchor="ctr"/>
                </a:tc>
                <a:extLst>
                  <a:ext uri="{0D108BD9-81ED-4DB2-BD59-A6C34878D82A}">
                    <a16:rowId xmlns:a16="http://schemas.microsoft.com/office/drawing/2014/main" val="10003"/>
                  </a:ext>
                </a:extLst>
              </a:tr>
              <a:tr h="370840">
                <a:tc>
                  <a:txBody>
                    <a:bodyPr/>
                    <a:lstStyle/>
                    <a:p>
                      <a:r>
                        <a:rPr lang="lv-LV" dirty="0"/>
                        <a:t>Kurzeme</a:t>
                      </a:r>
                      <a:endParaRPr lang="en-GB" dirty="0"/>
                    </a:p>
                  </a:txBody>
                  <a:tcPr anchor="ctr"/>
                </a:tc>
                <a:tc>
                  <a:txBody>
                    <a:bodyPr/>
                    <a:lstStyle/>
                    <a:p>
                      <a:pPr algn="r"/>
                      <a:r>
                        <a:rPr lang="en-GB" dirty="0"/>
                        <a:t>1</a:t>
                      </a:r>
                      <a:r>
                        <a:rPr lang="lv-LV" dirty="0"/>
                        <a:t>3</a:t>
                      </a:r>
                      <a:endParaRPr lang="en-GB" dirty="0"/>
                    </a:p>
                  </a:txBody>
                  <a:tcPr anchor="ctr"/>
                </a:tc>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dirty="0"/>
                        <a:t>118200</a:t>
                      </a:r>
                    </a:p>
                  </a:txBody>
                  <a:tcPr anchor="ctr"/>
                </a:tc>
                <a:tc>
                  <a: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GB" dirty="0"/>
                        <a:t>9092</a:t>
                      </a:r>
                    </a:p>
                  </a:txBody>
                  <a:tcPr anchor="ctr"/>
                </a:tc>
                <a:extLst>
                  <a:ext uri="{0D108BD9-81ED-4DB2-BD59-A6C34878D82A}">
                    <a16:rowId xmlns:a16="http://schemas.microsoft.com/office/drawing/2014/main" val="10004"/>
                  </a:ext>
                </a:extLst>
              </a:tr>
              <a:tr h="370840">
                <a:tc>
                  <a:txBody>
                    <a:bodyPr/>
                    <a:lstStyle/>
                    <a:p>
                      <a:r>
                        <a:rPr lang="en-GB" dirty="0" err="1"/>
                        <a:t>Zemgale</a:t>
                      </a:r>
                      <a:endParaRPr lang="en-GB" dirty="0"/>
                    </a:p>
                  </a:txBody>
                  <a:tcPr anchor="ctr"/>
                </a:tc>
                <a:tc>
                  <a:txBody>
                    <a:bodyPr/>
                    <a:lstStyle/>
                    <a:p>
                      <a:pPr algn="r"/>
                      <a:r>
                        <a:rPr lang="en-GB" dirty="0"/>
                        <a:t>1</a:t>
                      </a:r>
                      <a:r>
                        <a:rPr lang="lv-LV" dirty="0"/>
                        <a:t>5</a:t>
                      </a:r>
                      <a:endParaRPr lang="en-GB" dirty="0"/>
                    </a:p>
                  </a:txBody>
                  <a:tcPr anchor="ctr"/>
                </a:tc>
                <a:tc>
                  <a:txBody>
                    <a:bodyPr/>
                    <a:lstStyle/>
                    <a:p>
                      <a:pPr algn="r"/>
                      <a:r>
                        <a:rPr lang="en-GB" dirty="0"/>
                        <a:t>131685</a:t>
                      </a:r>
                    </a:p>
                  </a:txBody>
                  <a:tcPr anchor="ctr"/>
                </a:tc>
                <a:tc>
                  <a:txBody>
                    <a:bodyPr/>
                    <a:lstStyle/>
                    <a:p>
                      <a:pPr algn="r"/>
                      <a:r>
                        <a:rPr lang="en-GB" b="0" i="0" dirty="0">
                          <a:solidFill>
                            <a:schemeClr val="dk1"/>
                          </a:solidFill>
                          <a:effectLst/>
                          <a:latin typeface="+mn-lt"/>
                          <a:ea typeface="+mn-ea"/>
                          <a:cs typeface="+mn-cs"/>
                        </a:rPr>
                        <a:t>8779</a:t>
                      </a:r>
                      <a:endParaRPr lang="en-GB" dirty="0"/>
                    </a:p>
                  </a:txBody>
                  <a:tcPr anchor="ctr"/>
                </a:tc>
                <a:extLst>
                  <a:ext uri="{0D108BD9-81ED-4DB2-BD59-A6C34878D82A}">
                    <a16:rowId xmlns:a16="http://schemas.microsoft.com/office/drawing/2014/main" val="10005"/>
                  </a:ext>
                </a:extLst>
              </a:tr>
              <a:tr h="370840">
                <a:tc>
                  <a:txBody>
                    <a:bodyPr/>
                    <a:lstStyle/>
                    <a:p>
                      <a:r>
                        <a:rPr lang="en-GB"/>
                        <a:t>Kopā</a:t>
                      </a:r>
                    </a:p>
                  </a:txBody>
                  <a:tcPr anchor="ctr"/>
                </a:tc>
                <a:tc>
                  <a:txBody>
                    <a:bodyPr/>
                    <a:lstStyle/>
                    <a:p>
                      <a:pPr algn="r"/>
                      <a:r>
                        <a:rPr lang="en-GB"/>
                        <a:t>100</a:t>
                      </a:r>
                    </a:p>
                  </a:txBody>
                  <a:tcPr anchor="ctr"/>
                </a:tc>
                <a:tc>
                  <a:txBody>
                    <a:bodyPr/>
                    <a:lstStyle/>
                    <a:p>
                      <a:pPr algn="r"/>
                      <a:r>
                        <a:rPr lang="en-GB"/>
                        <a:t>908214</a:t>
                      </a:r>
                    </a:p>
                  </a:txBody>
                  <a:tcPr anchor="ctr"/>
                </a:tc>
                <a:tc>
                  <a:txBody>
                    <a:bodyPr/>
                    <a:lstStyle/>
                    <a:p>
                      <a:pPr algn="r"/>
                      <a:r>
                        <a:rPr lang="en-GB" dirty="0"/>
                        <a:t>9082</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690160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D0103E-EF66-DD4C-9B4D-93784EC26211}"/>
              </a:ext>
            </a:extLst>
          </p:cNvPr>
          <p:cNvSpPr>
            <a:spLocks noGrp="1"/>
          </p:cNvSpPr>
          <p:nvPr>
            <p:ph type="title"/>
          </p:nvPr>
        </p:nvSpPr>
        <p:spPr/>
        <p:txBody>
          <a:bodyPr/>
          <a:lstStyle/>
          <a:p>
            <a:r>
              <a:rPr lang="en-US" dirty="0" err="1"/>
              <a:t>Ievads</a:t>
            </a:r>
            <a:r>
              <a:rPr lang="en-US" dirty="0"/>
              <a:t> (sk. </a:t>
            </a:r>
            <a:r>
              <a:rPr lang="en-US" dirty="0" err="1"/>
              <a:t>prezentācijas</a:t>
            </a:r>
            <a:r>
              <a:rPr lang="en-US" dirty="0"/>
              <a:t> </a:t>
            </a:r>
            <a:r>
              <a:rPr lang="en-US" dirty="0" err="1"/>
              <a:t>www.demografija.lv</a:t>
            </a:r>
            <a:r>
              <a:rPr lang="en-US" dirty="0"/>
              <a:t>)</a:t>
            </a:r>
          </a:p>
        </p:txBody>
      </p:sp>
      <p:sp>
        <p:nvSpPr>
          <p:cNvPr id="5" name="Text Placeholder 4">
            <a:extLst>
              <a:ext uri="{FF2B5EF4-FFF2-40B4-BE49-F238E27FC236}">
                <a16:creationId xmlns:a16="http://schemas.microsoft.com/office/drawing/2014/main" id="{A9467FBD-4B52-A94F-9A57-E0FBFB36BF62}"/>
              </a:ext>
            </a:extLst>
          </p:cNvPr>
          <p:cNvSpPr>
            <a:spLocks noGrp="1"/>
          </p:cNvSpPr>
          <p:nvPr>
            <p:ph type="body" idx="10"/>
          </p:nvPr>
        </p:nvSpPr>
        <p:spPr>
          <a:xfrm>
            <a:off x="228600" y="3002875"/>
            <a:ext cx="8839200" cy="2140625"/>
          </a:xfrm>
        </p:spPr>
        <p:txBody>
          <a:bodyPr/>
          <a:lstStyle/>
          <a:p>
            <a:r>
              <a:rPr lang="en-US" dirty="0"/>
              <a:t>Par </a:t>
            </a:r>
            <a:r>
              <a:rPr lang="en-US" dirty="0" err="1"/>
              <a:t>lektoru</a:t>
            </a:r>
            <a:endParaRPr lang="en-US" dirty="0"/>
          </a:p>
          <a:p>
            <a:pPr marL="342900" indent="-342900">
              <a:buClr>
                <a:srgbClr val="2DD20F"/>
              </a:buClr>
              <a:buSzPct val="90000"/>
              <a:buFont typeface="Lucida Grande" panose="020B0600040502020204" pitchFamily="34" charset="0"/>
              <a:buChar char="►"/>
            </a:pPr>
            <a:r>
              <a:rPr lang="en-US" dirty="0"/>
              <a:t>LU </a:t>
            </a:r>
            <a:r>
              <a:rPr lang="en-US" dirty="0" err="1"/>
              <a:t>Fizikas</a:t>
            </a:r>
            <a:r>
              <a:rPr lang="en-US" dirty="0"/>
              <a:t> un </a:t>
            </a:r>
            <a:r>
              <a:rPr lang="en-US" dirty="0" err="1"/>
              <a:t>matemātikas</a:t>
            </a:r>
            <a:r>
              <a:rPr lang="en-US" dirty="0"/>
              <a:t> </a:t>
            </a:r>
            <a:r>
              <a:rPr lang="en-US" dirty="0" err="1"/>
              <a:t>fakultāte</a:t>
            </a:r>
            <a:r>
              <a:rPr lang="en-US" dirty="0"/>
              <a:t> (</a:t>
            </a:r>
            <a:r>
              <a:rPr lang="en-US" dirty="0" err="1"/>
              <a:t>matemātika</a:t>
            </a:r>
            <a:r>
              <a:rPr lang="en-US" dirty="0"/>
              <a:t>, </a:t>
            </a:r>
            <a:r>
              <a:rPr lang="en-US" dirty="0" err="1"/>
              <a:t>datorika</a:t>
            </a:r>
            <a:r>
              <a:rPr lang="en-US" dirty="0"/>
              <a:t>); </a:t>
            </a:r>
            <a:r>
              <a:rPr lang="en-US" dirty="0" err="1"/>
              <a:t>programmētājs</a:t>
            </a:r>
            <a:endParaRPr lang="en-US" dirty="0"/>
          </a:p>
          <a:p>
            <a:pPr marL="342900" indent="-342900">
              <a:buClr>
                <a:srgbClr val="2DD20F"/>
              </a:buClr>
              <a:buSzPct val="90000"/>
              <a:buFont typeface="Lucida Grande" panose="020B0600040502020204" pitchFamily="34" charset="0"/>
              <a:buChar char="►"/>
            </a:pPr>
            <a:r>
              <a:rPr lang="en-US" dirty="0" err="1"/>
              <a:t>Vēlēšanu</a:t>
            </a:r>
            <a:r>
              <a:rPr lang="en-US" dirty="0"/>
              <a:t> </a:t>
            </a:r>
            <a:r>
              <a:rPr lang="en-US" dirty="0" err="1"/>
              <a:t>novērotājs</a:t>
            </a:r>
            <a:r>
              <a:rPr lang="en-US" dirty="0"/>
              <a:t> (1990.g. </a:t>
            </a:r>
            <a:r>
              <a:rPr lang="en-US" dirty="0" err="1"/>
              <a:t>Latvijas</a:t>
            </a:r>
            <a:r>
              <a:rPr lang="en-US" dirty="0"/>
              <a:t> PSR </a:t>
            </a:r>
            <a:r>
              <a:rPr lang="en-US" dirty="0" err="1"/>
              <a:t>Augstākā</a:t>
            </a:r>
            <a:r>
              <a:rPr lang="en-US" dirty="0"/>
              <a:t> </a:t>
            </a:r>
            <a:r>
              <a:rPr lang="en-US" dirty="0" err="1"/>
              <a:t>Padome</a:t>
            </a:r>
            <a:r>
              <a:rPr lang="en-US" dirty="0"/>
              <a:t>)</a:t>
            </a:r>
          </a:p>
          <a:p>
            <a:pPr marL="342900" indent="-342900">
              <a:buClr>
                <a:srgbClr val="2DD20F"/>
              </a:buClr>
              <a:buSzPct val="90000"/>
              <a:buFont typeface="Lucida Grande" panose="020B0600040502020204" pitchFamily="34" charset="0"/>
              <a:buChar char="►"/>
            </a:pPr>
            <a:r>
              <a:rPr lang="en-US" dirty="0" err="1"/>
              <a:t>Vēlēšanu</a:t>
            </a:r>
            <a:r>
              <a:rPr lang="en-US" dirty="0"/>
              <a:t> </a:t>
            </a:r>
            <a:r>
              <a:rPr lang="en-US" dirty="0" err="1"/>
              <a:t>komisija</a:t>
            </a:r>
            <a:r>
              <a:rPr lang="en-US" dirty="0"/>
              <a:t>/</a:t>
            </a:r>
            <a:r>
              <a:rPr lang="en-US" dirty="0" err="1"/>
              <a:t>vēlētāju</a:t>
            </a:r>
            <a:r>
              <a:rPr lang="en-US" dirty="0"/>
              <a:t> </a:t>
            </a:r>
            <a:r>
              <a:rPr lang="en-US" dirty="0" err="1"/>
              <a:t>reģistrēšana</a:t>
            </a:r>
            <a:r>
              <a:rPr lang="en-US" dirty="0"/>
              <a:t>/</a:t>
            </a:r>
            <a:r>
              <a:rPr lang="en-US" dirty="0" err="1"/>
              <a:t>balsu</a:t>
            </a:r>
            <a:r>
              <a:rPr lang="en-US" dirty="0"/>
              <a:t> </a:t>
            </a:r>
            <a:r>
              <a:rPr lang="en-US" dirty="0" err="1"/>
              <a:t>skaitīšana</a:t>
            </a:r>
            <a:r>
              <a:rPr lang="en-US" dirty="0"/>
              <a:t> (1993.,1995.g. </a:t>
            </a:r>
            <a:r>
              <a:rPr lang="en-US" dirty="0" err="1"/>
              <a:t>Saeimas</a:t>
            </a:r>
            <a:r>
              <a:rPr lang="en-US" dirty="0"/>
              <a:t> </a:t>
            </a:r>
            <a:r>
              <a:rPr lang="en-US" dirty="0" err="1"/>
              <a:t>vēlēšanas</a:t>
            </a:r>
            <a:r>
              <a:rPr lang="en-US" dirty="0"/>
              <a:t>)</a:t>
            </a:r>
          </a:p>
          <a:p>
            <a:pPr marL="342900" indent="-342900">
              <a:buClr>
                <a:srgbClr val="2DD20F"/>
              </a:buClr>
              <a:buSzPct val="90000"/>
              <a:buFont typeface="Lucida Grande" panose="020B0600040502020204" pitchFamily="34" charset="0"/>
              <a:buChar char="►"/>
            </a:pPr>
            <a:r>
              <a:rPr lang="en-US" dirty="0" err="1"/>
              <a:t>Vienreiz</a:t>
            </a:r>
            <a:r>
              <a:rPr lang="en-US" dirty="0"/>
              <a:t> </a:t>
            </a:r>
            <a:r>
              <a:rPr lang="en-US" dirty="0" err="1"/>
              <a:t>kandidējis</a:t>
            </a:r>
            <a:r>
              <a:rPr lang="en-US" dirty="0"/>
              <a:t> </a:t>
            </a:r>
            <a:r>
              <a:rPr lang="en-US" dirty="0" err="1"/>
              <a:t>Latgales</a:t>
            </a:r>
            <a:r>
              <a:rPr lang="en-US" dirty="0"/>
              <a:t> </a:t>
            </a:r>
            <a:r>
              <a:rPr lang="en-US" dirty="0" err="1"/>
              <a:t>apgabalā</a:t>
            </a:r>
            <a:r>
              <a:rPr lang="en-US" dirty="0"/>
              <a:t> (</a:t>
            </a:r>
            <a:r>
              <a:rPr lang="en-US" dirty="0" err="1"/>
              <a:t>nav</a:t>
            </a:r>
            <a:r>
              <a:rPr lang="en-US" dirty="0"/>
              <a:t> </a:t>
            </a:r>
            <a:r>
              <a:rPr lang="en-US" dirty="0" err="1"/>
              <a:t>ievēlēts</a:t>
            </a:r>
            <a:r>
              <a:rPr lang="en-US" dirty="0"/>
              <a:t>), </a:t>
            </a:r>
            <a:r>
              <a:rPr lang="en-US" dirty="0" err="1"/>
              <a:t>piedalījies</a:t>
            </a:r>
            <a:r>
              <a:rPr lang="en-US" dirty="0"/>
              <a:t> </a:t>
            </a:r>
            <a:r>
              <a:rPr lang="en-US" dirty="0" err="1"/>
              <a:t>partijas</a:t>
            </a:r>
            <a:r>
              <a:rPr lang="en-US" dirty="0"/>
              <a:t> </a:t>
            </a:r>
            <a:r>
              <a:rPr lang="en-US" dirty="0" err="1"/>
              <a:t>programmu</a:t>
            </a:r>
            <a:r>
              <a:rPr lang="en-US" dirty="0"/>
              <a:t> </a:t>
            </a:r>
            <a:r>
              <a:rPr lang="en-US" dirty="0" err="1"/>
              <a:t>rakstīšanā</a:t>
            </a:r>
            <a:r>
              <a:rPr lang="en-US" dirty="0"/>
              <a:t>. </a:t>
            </a:r>
            <a:r>
              <a:rPr lang="en-US" dirty="0" err="1"/>
              <a:t>Pāris</a:t>
            </a:r>
            <a:r>
              <a:rPr lang="en-US" dirty="0"/>
              <a:t> </a:t>
            </a:r>
            <a:r>
              <a:rPr lang="en-US" dirty="0" err="1"/>
              <a:t>reizes</a:t>
            </a:r>
            <a:r>
              <a:rPr lang="en-US" dirty="0"/>
              <a:t> </a:t>
            </a:r>
            <a:r>
              <a:rPr lang="en-US" dirty="0" err="1"/>
              <a:t>gatavojis</a:t>
            </a:r>
            <a:r>
              <a:rPr lang="en-US" dirty="0"/>
              <a:t> </a:t>
            </a:r>
            <a:r>
              <a:rPr lang="en-US" dirty="0" err="1"/>
              <a:t>lekcijas</a:t>
            </a:r>
            <a:r>
              <a:rPr lang="en-US" dirty="0"/>
              <a:t> par LV </a:t>
            </a:r>
            <a:r>
              <a:rPr lang="en-US" dirty="0" err="1"/>
              <a:t>vēlēšanu</a:t>
            </a:r>
            <a:r>
              <a:rPr lang="en-US" dirty="0"/>
              <a:t> </a:t>
            </a:r>
            <a:r>
              <a:rPr lang="en-US" dirty="0" err="1"/>
              <a:t>sistēmu</a:t>
            </a:r>
            <a:r>
              <a:rPr lang="en-US" dirty="0"/>
              <a:t>.</a:t>
            </a:r>
          </a:p>
          <a:p>
            <a:pPr marL="342900" indent="-342900">
              <a:buClr>
                <a:srgbClr val="2DD20F"/>
              </a:buClr>
              <a:buSzPct val="90000"/>
              <a:buFont typeface="Lucida Grande" panose="020B0600040502020204" pitchFamily="34" charset="0"/>
              <a:buChar char="►"/>
            </a:pPr>
            <a:endParaRPr lang="en-US" dirty="0"/>
          </a:p>
        </p:txBody>
      </p:sp>
      <p:pic>
        <p:nvPicPr>
          <p:cNvPr id="6" name="Picture 5">
            <a:extLst>
              <a:ext uri="{FF2B5EF4-FFF2-40B4-BE49-F238E27FC236}">
                <a16:creationId xmlns:a16="http://schemas.microsoft.com/office/drawing/2014/main" id="{456769B6-B623-7F4B-921D-064ECDE1D0DE}"/>
              </a:ext>
            </a:extLst>
          </p:cNvPr>
          <p:cNvPicPr>
            <a:picLocks noChangeAspect="1"/>
          </p:cNvPicPr>
          <p:nvPr/>
        </p:nvPicPr>
        <p:blipFill>
          <a:blip r:embed="rId2"/>
          <a:stretch>
            <a:fillRect/>
          </a:stretch>
        </p:blipFill>
        <p:spPr>
          <a:xfrm>
            <a:off x="3914425" y="666750"/>
            <a:ext cx="4889500" cy="2656569"/>
          </a:xfrm>
          <a:prstGeom prst="rect">
            <a:avLst/>
          </a:prstGeom>
        </p:spPr>
      </p:pic>
      <p:sp>
        <p:nvSpPr>
          <p:cNvPr id="7" name="TextBox 6">
            <a:extLst>
              <a:ext uri="{FF2B5EF4-FFF2-40B4-BE49-F238E27FC236}">
                <a16:creationId xmlns:a16="http://schemas.microsoft.com/office/drawing/2014/main" id="{50B381B7-E4FF-1B4E-9D79-828A5433295D}"/>
              </a:ext>
            </a:extLst>
          </p:cNvPr>
          <p:cNvSpPr txBox="1"/>
          <p:nvPr/>
        </p:nvSpPr>
        <p:spPr>
          <a:xfrm>
            <a:off x="152280" y="819150"/>
            <a:ext cx="3762145" cy="1754326"/>
          </a:xfrm>
          <a:prstGeom prst="rect">
            <a:avLst/>
          </a:prstGeom>
          <a:noFill/>
        </p:spPr>
        <p:txBody>
          <a:bodyPr wrap="square" rtlCol="0">
            <a:spAutoFit/>
          </a:bodyPr>
          <a:lstStyle/>
          <a:p>
            <a:r>
              <a:rPr lang="en-US" b="1" dirty="0" err="1"/>
              <a:t>Šīsdienas</a:t>
            </a:r>
            <a:r>
              <a:rPr lang="en-US" b="1" dirty="0"/>
              <a:t> </a:t>
            </a:r>
            <a:r>
              <a:rPr lang="en-US" b="1" dirty="0" err="1"/>
              <a:t>tēma</a:t>
            </a:r>
            <a:r>
              <a:rPr lang="en-US" b="1" dirty="0"/>
              <a:t>: </a:t>
            </a:r>
            <a:r>
              <a:rPr lang="en-US" dirty="0" err="1"/>
              <a:t>Kārtējās</a:t>
            </a:r>
            <a:r>
              <a:rPr lang="en-US" dirty="0"/>
              <a:t>, 13. </a:t>
            </a:r>
            <a:r>
              <a:rPr lang="en-US" dirty="0" err="1"/>
              <a:t>Saeimas</a:t>
            </a:r>
            <a:r>
              <a:rPr lang="en-US" dirty="0"/>
              <a:t> </a:t>
            </a:r>
            <a:r>
              <a:rPr lang="en-US" dirty="0" err="1"/>
              <a:t>vēlēšanas</a:t>
            </a:r>
            <a:r>
              <a:rPr lang="en-US" dirty="0"/>
              <a:t>; </a:t>
            </a:r>
            <a:r>
              <a:rPr lang="en-US" dirty="0" err="1"/>
              <a:t>procedūra</a:t>
            </a:r>
            <a:r>
              <a:rPr lang="en-US" dirty="0"/>
              <a:t>, </a:t>
            </a:r>
            <a:r>
              <a:rPr lang="en-US" dirty="0" err="1"/>
              <a:t>vēsturiski</a:t>
            </a:r>
            <a:r>
              <a:rPr lang="en-US" dirty="0"/>
              <a:t>, </a:t>
            </a:r>
            <a:r>
              <a:rPr lang="en-US" dirty="0" err="1"/>
              <a:t>politiski</a:t>
            </a:r>
            <a:r>
              <a:rPr lang="en-US" dirty="0"/>
              <a:t>, </a:t>
            </a:r>
            <a:r>
              <a:rPr lang="en-US" dirty="0" err="1"/>
              <a:t>ģeogrāfiski</a:t>
            </a:r>
            <a:r>
              <a:rPr lang="en-US" dirty="0"/>
              <a:t>, </a:t>
            </a:r>
            <a:r>
              <a:rPr lang="en-US" dirty="0" err="1"/>
              <a:t>matemātiski</a:t>
            </a:r>
            <a:r>
              <a:rPr lang="en-US" dirty="0"/>
              <a:t> </a:t>
            </a:r>
            <a:r>
              <a:rPr lang="en-US" dirty="0" err="1">
                <a:sym typeface="Wingdings" pitchFamily="2" charset="2"/>
              </a:rPr>
              <a:t>jautājumi</a:t>
            </a:r>
            <a:r>
              <a:rPr lang="en-US" dirty="0">
                <a:sym typeface="Wingdings" pitchFamily="2" charset="2"/>
              </a:rPr>
              <a:t>. </a:t>
            </a:r>
          </a:p>
          <a:p>
            <a:r>
              <a:rPr lang="en-US" b="1" dirty="0" err="1">
                <a:sym typeface="Wingdings" pitchFamily="2" charset="2"/>
              </a:rPr>
              <a:t>Šīsdienas</a:t>
            </a:r>
            <a:r>
              <a:rPr lang="en-US" b="1" dirty="0">
                <a:sym typeface="Wingdings" pitchFamily="2" charset="2"/>
              </a:rPr>
              <a:t> </a:t>
            </a:r>
            <a:r>
              <a:rPr lang="en-US" b="1" dirty="0" err="1">
                <a:sym typeface="Wingdings" pitchFamily="2" charset="2"/>
              </a:rPr>
              <a:t>netēma</a:t>
            </a:r>
            <a:r>
              <a:rPr lang="en-US" b="1" dirty="0">
                <a:sym typeface="Wingdings" pitchFamily="2" charset="2"/>
              </a:rPr>
              <a:t>: </a:t>
            </a:r>
            <a:r>
              <a:rPr lang="en-US" dirty="0" err="1">
                <a:sym typeface="Wingdings" pitchFamily="2" charset="2"/>
              </a:rPr>
              <a:t>Nerunāšu</a:t>
            </a:r>
            <a:r>
              <a:rPr lang="en-US" dirty="0">
                <a:sym typeface="Wingdings" pitchFamily="2" charset="2"/>
              </a:rPr>
              <a:t>, par </a:t>
            </a:r>
            <a:r>
              <a:rPr lang="en-US" dirty="0" err="1">
                <a:sym typeface="Wingdings" pitchFamily="2" charset="2"/>
              </a:rPr>
              <a:t>ko</a:t>
            </a:r>
            <a:r>
              <a:rPr lang="en-US" dirty="0">
                <a:sym typeface="Wingdings" pitchFamily="2" charset="2"/>
              </a:rPr>
              <a:t> </a:t>
            </a:r>
            <a:r>
              <a:rPr lang="en-US" dirty="0" err="1">
                <a:sym typeface="Wingdings" pitchFamily="2" charset="2"/>
              </a:rPr>
              <a:t>vajag</a:t>
            </a:r>
            <a:r>
              <a:rPr lang="en-US" dirty="0">
                <a:sym typeface="Wingdings" pitchFamily="2" charset="2"/>
              </a:rPr>
              <a:t>/</a:t>
            </a:r>
            <a:r>
              <a:rPr lang="en-US" dirty="0" err="1">
                <a:sym typeface="Wingdings" pitchFamily="2" charset="2"/>
              </a:rPr>
              <a:t>nevajag</a:t>
            </a:r>
            <a:r>
              <a:rPr lang="en-US" dirty="0">
                <a:sym typeface="Wingdings" pitchFamily="2" charset="2"/>
              </a:rPr>
              <a:t> </a:t>
            </a:r>
            <a:r>
              <a:rPr lang="en-US" dirty="0" err="1">
                <a:sym typeface="Wingdings" pitchFamily="2" charset="2"/>
              </a:rPr>
              <a:t>balsot</a:t>
            </a:r>
            <a:r>
              <a:rPr lang="en-US" dirty="0">
                <a:sym typeface="Wingdings" pitchFamily="2" charset="2"/>
              </a:rPr>
              <a:t> </a:t>
            </a:r>
            <a:endParaRPr lang="en-US" dirty="0"/>
          </a:p>
        </p:txBody>
      </p:sp>
    </p:spTree>
    <p:extLst>
      <p:ext uri="{BB962C8B-B14F-4D97-AF65-F5344CB8AC3E}">
        <p14:creationId xmlns:p14="http://schemas.microsoft.com/office/powerpoint/2010/main" val="3184393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D83039-1741-AE49-B926-77808CAB71F8}"/>
              </a:ext>
            </a:extLst>
          </p:cNvPr>
          <p:cNvSpPr>
            <a:spLocks noGrp="1"/>
          </p:cNvSpPr>
          <p:nvPr>
            <p:ph type="body"/>
          </p:nvPr>
        </p:nvSpPr>
        <p:spPr/>
        <p:txBody>
          <a:bodyPr/>
          <a:lstStyle/>
          <a:p>
            <a:r>
              <a:rPr lang="en-US" dirty="0" err="1"/>
              <a:t>Joahima</a:t>
            </a:r>
            <a:r>
              <a:rPr lang="en-US" dirty="0"/>
              <a:t> </a:t>
            </a:r>
            <a:r>
              <a:rPr lang="en-US" dirty="0" err="1"/>
              <a:t>Zīgerista</a:t>
            </a:r>
            <a:r>
              <a:rPr lang="en-US" dirty="0"/>
              <a:t> </a:t>
            </a:r>
            <a:r>
              <a:rPr lang="en-US" dirty="0" err="1"/>
              <a:t>autobusi</a:t>
            </a:r>
            <a:r>
              <a:rPr lang="en-US" dirty="0"/>
              <a:t> </a:t>
            </a:r>
            <a:r>
              <a:rPr lang="en-US" dirty="0" err="1"/>
              <a:t>uz</a:t>
            </a:r>
            <a:r>
              <a:rPr lang="en-US" dirty="0"/>
              <a:t> </a:t>
            </a:r>
            <a:r>
              <a:rPr lang="en-US" dirty="0" err="1"/>
              <a:t>Jelgavu</a:t>
            </a:r>
            <a:r>
              <a:rPr lang="en-US" dirty="0"/>
              <a:t> (5.Saeimā </a:t>
            </a:r>
            <a:r>
              <a:rPr lang="en-US" dirty="0" err="1"/>
              <a:t>kandidēja</a:t>
            </a:r>
            <a:r>
              <a:rPr lang="en-US" dirty="0"/>
              <a:t> no LNNK </a:t>
            </a:r>
            <a:r>
              <a:rPr lang="en-US" dirty="0" err="1"/>
              <a:t>Zemgales</a:t>
            </a:r>
            <a:r>
              <a:rPr lang="en-US" dirty="0"/>
              <a:t> </a:t>
            </a:r>
            <a:r>
              <a:rPr lang="en-US" dirty="0" err="1"/>
              <a:t>apgabalā</a:t>
            </a:r>
            <a:r>
              <a:rPr lang="en-US" dirty="0"/>
              <a:t>). </a:t>
            </a:r>
          </a:p>
          <a:p>
            <a:r>
              <a:rPr lang="en-US" dirty="0" err="1"/>
              <a:t>Madonai</a:t>
            </a:r>
            <a:r>
              <a:rPr lang="en-US" dirty="0"/>
              <a:t> </a:t>
            </a:r>
            <a:r>
              <a:rPr lang="en-US" dirty="0" err="1"/>
              <a:t>relat</a:t>
            </a:r>
            <a:r>
              <a:rPr lang="ru-RU" dirty="0" err="1"/>
              <a:t>ī</a:t>
            </a:r>
            <a:r>
              <a:rPr lang="lv-LV" dirty="0"/>
              <a:t>vi tuvas vietas:</a:t>
            </a:r>
          </a:p>
          <a:p>
            <a:r>
              <a:rPr lang="lv-LV" dirty="0"/>
              <a:t>Latgalē – Rudzātu pagasts</a:t>
            </a:r>
          </a:p>
          <a:p>
            <a:r>
              <a:rPr lang="lv-LV" dirty="0"/>
              <a:t>Zemgalē – Jēkabpils</a:t>
            </a:r>
          </a:p>
          <a:p>
            <a:r>
              <a:rPr lang="lv-LV" dirty="0"/>
              <a:t>Kurzemē - Blīdene</a:t>
            </a:r>
          </a:p>
          <a:p>
            <a:endParaRPr lang="en-US" dirty="0"/>
          </a:p>
        </p:txBody>
      </p:sp>
      <p:sp>
        <p:nvSpPr>
          <p:cNvPr id="2" name="Title 1">
            <a:extLst>
              <a:ext uri="{FF2B5EF4-FFF2-40B4-BE49-F238E27FC236}">
                <a16:creationId xmlns:a16="http://schemas.microsoft.com/office/drawing/2014/main" id="{9012CDDD-6A24-E544-AA18-C8004732954A}"/>
              </a:ext>
            </a:extLst>
          </p:cNvPr>
          <p:cNvSpPr>
            <a:spLocks noGrp="1"/>
          </p:cNvSpPr>
          <p:nvPr>
            <p:ph type="title"/>
          </p:nvPr>
        </p:nvSpPr>
        <p:spPr/>
        <p:txBody>
          <a:bodyPr/>
          <a:lstStyle/>
          <a:p>
            <a:r>
              <a:rPr lang="en-US" dirty="0" err="1"/>
              <a:t>Balsot</a:t>
            </a:r>
            <a:r>
              <a:rPr lang="en-US" dirty="0"/>
              <a:t> </a:t>
            </a:r>
            <a:r>
              <a:rPr lang="en-US" dirty="0" err="1"/>
              <a:t>var</a:t>
            </a:r>
            <a:r>
              <a:rPr lang="en-US" dirty="0"/>
              <a:t> </a:t>
            </a:r>
            <a:r>
              <a:rPr lang="en-US" dirty="0" err="1"/>
              <a:t>jebkurā</a:t>
            </a:r>
            <a:r>
              <a:rPr lang="en-US" dirty="0"/>
              <a:t> </a:t>
            </a:r>
            <a:r>
              <a:rPr lang="en-US" dirty="0" err="1"/>
              <a:t>apgabalā</a:t>
            </a:r>
            <a:endParaRPr lang="en-US" dirty="0"/>
          </a:p>
        </p:txBody>
      </p:sp>
      <p:graphicFrame>
        <p:nvGraphicFramePr>
          <p:cNvPr id="5" name="Table 4">
            <a:extLst>
              <a:ext uri="{FF2B5EF4-FFF2-40B4-BE49-F238E27FC236}">
                <a16:creationId xmlns:a16="http://schemas.microsoft.com/office/drawing/2014/main" id="{5C2DD462-9B3D-0940-B0DD-DE0C5809EAFC}"/>
              </a:ext>
            </a:extLst>
          </p:cNvPr>
          <p:cNvGraphicFramePr>
            <a:graphicFrameLocks noGrp="1"/>
          </p:cNvGraphicFramePr>
          <p:nvPr>
            <p:extLst>
              <p:ext uri="{D42A27DB-BD31-4B8C-83A1-F6EECF244321}">
                <p14:modId xmlns:p14="http://schemas.microsoft.com/office/powerpoint/2010/main" val="4050607076"/>
              </p:ext>
            </p:extLst>
          </p:nvPr>
        </p:nvGraphicFramePr>
        <p:xfrm>
          <a:off x="228600" y="1439020"/>
          <a:ext cx="4218708" cy="2763520"/>
        </p:xfrm>
        <a:graphic>
          <a:graphicData uri="http://schemas.openxmlformats.org/drawingml/2006/table">
            <a:tbl>
              <a:tblPr firstRow="1" bandRow="1">
                <a:tableStyleId>{5C22544A-7EE6-4342-B048-85BDC9FD1C3A}</a:tableStyleId>
              </a:tblPr>
              <a:tblGrid>
                <a:gridCol w="1856509">
                  <a:extLst>
                    <a:ext uri="{9D8B030D-6E8A-4147-A177-3AD203B41FA5}">
                      <a16:colId xmlns:a16="http://schemas.microsoft.com/office/drawing/2014/main" val="3817636963"/>
                    </a:ext>
                  </a:extLst>
                </a:gridCol>
                <a:gridCol w="1143000">
                  <a:extLst>
                    <a:ext uri="{9D8B030D-6E8A-4147-A177-3AD203B41FA5}">
                      <a16:colId xmlns:a16="http://schemas.microsoft.com/office/drawing/2014/main" val="4100732753"/>
                    </a:ext>
                  </a:extLst>
                </a:gridCol>
                <a:gridCol w="1219199">
                  <a:extLst>
                    <a:ext uri="{9D8B030D-6E8A-4147-A177-3AD203B41FA5}">
                      <a16:colId xmlns:a16="http://schemas.microsoft.com/office/drawing/2014/main" val="1968591792"/>
                    </a:ext>
                  </a:extLst>
                </a:gridCol>
              </a:tblGrid>
              <a:tr h="370840">
                <a:tc>
                  <a:txBody>
                    <a:bodyPr/>
                    <a:lstStyle/>
                    <a:p>
                      <a:r>
                        <a:rPr lang="en-US" dirty="0" err="1"/>
                        <a:t>Apgabals</a:t>
                      </a:r>
                      <a:endParaRPr lang="en-US" dirty="0"/>
                    </a:p>
                  </a:txBody>
                  <a:tcPr/>
                </a:tc>
                <a:tc>
                  <a:txBody>
                    <a:bodyPr/>
                    <a:lstStyle/>
                    <a:p>
                      <a:r>
                        <a:rPr lang="en-US" dirty="0" err="1"/>
                        <a:t>Vietas</a:t>
                      </a:r>
                      <a:endParaRPr lang="en-US" dirty="0"/>
                    </a:p>
                  </a:txBody>
                  <a:tcPr/>
                </a:tc>
                <a:tc>
                  <a:txBody>
                    <a:bodyPr/>
                    <a:lstStyle/>
                    <a:p>
                      <a:r>
                        <a:rPr lang="en-US" dirty="0"/>
                        <a:t>Max.</a:t>
                      </a:r>
                    </a:p>
                    <a:p>
                      <a:r>
                        <a:rPr lang="en-US" dirty="0" err="1"/>
                        <a:t>kandidāti</a:t>
                      </a:r>
                      <a:endParaRPr lang="en-US" dirty="0"/>
                    </a:p>
                  </a:txBody>
                  <a:tcPr/>
                </a:tc>
                <a:extLst>
                  <a:ext uri="{0D108BD9-81ED-4DB2-BD59-A6C34878D82A}">
                    <a16:rowId xmlns:a16="http://schemas.microsoft.com/office/drawing/2014/main" val="611853401"/>
                  </a:ext>
                </a:extLst>
              </a:tr>
              <a:tr h="370840">
                <a:tc>
                  <a:txBody>
                    <a:bodyPr/>
                    <a:lstStyle/>
                    <a:p>
                      <a:r>
                        <a:rPr lang="en-US" dirty="0" err="1"/>
                        <a:t>Rīga</a:t>
                      </a:r>
                      <a:r>
                        <a:rPr lang="en-US" dirty="0"/>
                        <a:t> un </a:t>
                      </a:r>
                      <a:r>
                        <a:rPr lang="en-US" dirty="0" err="1"/>
                        <a:t>ārzemes</a:t>
                      </a:r>
                      <a:endParaRPr lang="en-US" dirty="0"/>
                    </a:p>
                  </a:txBody>
                  <a:tcPr/>
                </a:tc>
                <a:tc>
                  <a:txBody>
                    <a:bodyPr/>
                    <a:lstStyle/>
                    <a:p>
                      <a:r>
                        <a:rPr lang="en-US" dirty="0"/>
                        <a:t>35</a:t>
                      </a:r>
                    </a:p>
                  </a:txBody>
                  <a:tcPr/>
                </a:tc>
                <a:tc>
                  <a:txBody>
                    <a:bodyPr/>
                    <a:lstStyle/>
                    <a:p>
                      <a:r>
                        <a:rPr lang="en-US" dirty="0"/>
                        <a:t>38</a:t>
                      </a:r>
                    </a:p>
                  </a:txBody>
                  <a:tcPr/>
                </a:tc>
                <a:extLst>
                  <a:ext uri="{0D108BD9-81ED-4DB2-BD59-A6C34878D82A}">
                    <a16:rowId xmlns:a16="http://schemas.microsoft.com/office/drawing/2014/main" val="3889361153"/>
                  </a:ext>
                </a:extLst>
              </a:tr>
              <a:tr h="370840">
                <a:tc>
                  <a:txBody>
                    <a:bodyPr/>
                    <a:lstStyle/>
                    <a:p>
                      <a:r>
                        <a:rPr lang="en-US" dirty="0"/>
                        <a:t>Vidzeme</a:t>
                      </a:r>
                    </a:p>
                  </a:txBody>
                  <a:tcPr/>
                </a:tc>
                <a:tc>
                  <a:txBody>
                    <a:bodyPr/>
                    <a:lstStyle/>
                    <a:p>
                      <a:r>
                        <a:rPr lang="en-US" dirty="0"/>
                        <a:t>25</a:t>
                      </a:r>
                    </a:p>
                  </a:txBody>
                  <a:tcPr/>
                </a:tc>
                <a:tc>
                  <a:txBody>
                    <a:bodyPr/>
                    <a:lstStyle/>
                    <a:p>
                      <a:r>
                        <a:rPr lang="en-US" dirty="0"/>
                        <a:t>28</a:t>
                      </a:r>
                    </a:p>
                  </a:txBody>
                  <a:tcPr/>
                </a:tc>
                <a:extLst>
                  <a:ext uri="{0D108BD9-81ED-4DB2-BD59-A6C34878D82A}">
                    <a16:rowId xmlns:a16="http://schemas.microsoft.com/office/drawing/2014/main" val="1266321881"/>
                  </a:ext>
                </a:extLst>
              </a:tr>
              <a:tr h="370840">
                <a:tc>
                  <a:txBody>
                    <a:bodyPr/>
                    <a:lstStyle/>
                    <a:p>
                      <a:r>
                        <a:rPr lang="en-US" dirty="0"/>
                        <a:t>Latgale</a:t>
                      </a:r>
                    </a:p>
                  </a:txBody>
                  <a:tcPr/>
                </a:tc>
                <a:tc>
                  <a:txBody>
                    <a:bodyPr/>
                    <a:lstStyle/>
                    <a:p>
                      <a:r>
                        <a:rPr lang="en-US" dirty="0"/>
                        <a:t>14</a:t>
                      </a:r>
                    </a:p>
                  </a:txBody>
                  <a:tcPr/>
                </a:tc>
                <a:tc>
                  <a:txBody>
                    <a:bodyPr/>
                    <a:lstStyle/>
                    <a:p>
                      <a:r>
                        <a:rPr lang="en-US" dirty="0"/>
                        <a:t>17</a:t>
                      </a:r>
                    </a:p>
                  </a:txBody>
                  <a:tcPr/>
                </a:tc>
                <a:extLst>
                  <a:ext uri="{0D108BD9-81ED-4DB2-BD59-A6C34878D82A}">
                    <a16:rowId xmlns:a16="http://schemas.microsoft.com/office/drawing/2014/main" val="2860170434"/>
                  </a:ext>
                </a:extLst>
              </a:tr>
              <a:tr h="370840">
                <a:tc>
                  <a:txBody>
                    <a:bodyPr/>
                    <a:lstStyle/>
                    <a:p>
                      <a:r>
                        <a:rPr lang="en-US" dirty="0" err="1"/>
                        <a:t>Kurzeme</a:t>
                      </a:r>
                      <a:endParaRPr lang="en-US" dirty="0"/>
                    </a:p>
                  </a:txBody>
                  <a:tcPr/>
                </a:tc>
                <a:tc>
                  <a:txBody>
                    <a:bodyPr/>
                    <a:lstStyle/>
                    <a:p>
                      <a:r>
                        <a:rPr lang="en-US" dirty="0"/>
                        <a:t>12</a:t>
                      </a:r>
                    </a:p>
                  </a:txBody>
                  <a:tcPr/>
                </a:tc>
                <a:tc>
                  <a:txBody>
                    <a:bodyPr/>
                    <a:lstStyle/>
                    <a:p>
                      <a:r>
                        <a:rPr lang="en-US" dirty="0"/>
                        <a:t>15</a:t>
                      </a:r>
                    </a:p>
                  </a:txBody>
                  <a:tcPr/>
                </a:tc>
                <a:extLst>
                  <a:ext uri="{0D108BD9-81ED-4DB2-BD59-A6C34878D82A}">
                    <a16:rowId xmlns:a16="http://schemas.microsoft.com/office/drawing/2014/main" val="3347811924"/>
                  </a:ext>
                </a:extLst>
              </a:tr>
              <a:tr h="370840">
                <a:tc>
                  <a:txBody>
                    <a:bodyPr/>
                    <a:lstStyle/>
                    <a:p>
                      <a:r>
                        <a:rPr lang="en-US" dirty="0" err="1"/>
                        <a:t>Zemgale</a:t>
                      </a:r>
                      <a:endParaRPr lang="en-US" dirty="0"/>
                    </a:p>
                  </a:txBody>
                  <a:tcPr/>
                </a:tc>
                <a:tc>
                  <a:txBody>
                    <a:bodyPr/>
                    <a:lstStyle/>
                    <a:p>
                      <a:r>
                        <a:rPr lang="en-US" dirty="0"/>
                        <a:t>14</a:t>
                      </a:r>
                    </a:p>
                  </a:txBody>
                  <a:tcPr/>
                </a:tc>
                <a:tc>
                  <a:txBody>
                    <a:bodyPr/>
                    <a:lstStyle/>
                    <a:p>
                      <a:r>
                        <a:rPr lang="en-US" dirty="0"/>
                        <a:t>17</a:t>
                      </a:r>
                    </a:p>
                  </a:txBody>
                  <a:tcPr/>
                </a:tc>
                <a:extLst>
                  <a:ext uri="{0D108BD9-81ED-4DB2-BD59-A6C34878D82A}">
                    <a16:rowId xmlns:a16="http://schemas.microsoft.com/office/drawing/2014/main" val="1271898770"/>
                  </a:ext>
                </a:extLst>
              </a:tr>
            </a:tbl>
          </a:graphicData>
        </a:graphic>
      </p:graphicFrame>
    </p:spTree>
    <p:extLst>
      <p:ext uri="{BB962C8B-B14F-4D97-AF65-F5344CB8AC3E}">
        <p14:creationId xmlns:p14="http://schemas.microsoft.com/office/powerpoint/2010/main" val="1724073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lv-LV" dirty="0"/>
              <a:t>Eksponenciālais «sprādziens» jeb lavīna</a:t>
            </a:r>
            <a:endParaRPr lang="en-GB" dirty="0"/>
          </a:p>
        </p:txBody>
      </p:sp>
      <p:pic>
        <p:nvPicPr>
          <p:cNvPr id="5122" name="Picture 2" descr="http://likumi.lv/wwwraksti/1998/225/213537/BIL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66750"/>
            <a:ext cx="3034376" cy="410146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p:cNvCxnSpPr/>
          <p:nvPr/>
        </p:nvCxnSpPr>
        <p:spPr>
          <a:xfrm>
            <a:off x="1371600" y="1692000"/>
            <a:ext cx="236166" cy="0"/>
          </a:xfrm>
          <a:prstGeom prst="line">
            <a:avLst/>
          </a:prstGeom>
          <a:ln w="19050">
            <a:solidFill>
              <a:srgbClr val="2DD20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503600" y="1581150"/>
            <a:ext cx="0" cy="187050"/>
          </a:xfrm>
          <a:prstGeom prst="line">
            <a:avLst/>
          </a:prstGeom>
          <a:ln w="19050">
            <a:solidFill>
              <a:srgbClr val="2DD20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371600" y="1920600"/>
            <a:ext cx="236166" cy="0"/>
          </a:xfrm>
          <a:prstGeom prst="line">
            <a:avLst/>
          </a:prstGeom>
          <a:ln w="19050">
            <a:solidFill>
              <a:srgbClr val="2DD20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503600" y="1809750"/>
            <a:ext cx="0" cy="187050"/>
          </a:xfrm>
          <a:prstGeom prst="line">
            <a:avLst/>
          </a:prstGeom>
          <a:ln w="19050">
            <a:solidFill>
              <a:srgbClr val="2DD20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81000" y="1733550"/>
            <a:ext cx="8382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1000" y="1962150"/>
            <a:ext cx="8382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400800" y="666750"/>
            <a:ext cx="3048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p:cNvSpPr/>
          <p:nvPr/>
        </p:nvSpPr>
        <p:spPr>
          <a:xfrm>
            <a:off x="4800600" y="1276350"/>
            <a:ext cx="3048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p:cNvSpPr/>
          <p:nvPr/>
        </p:nvSpPr>
        <p:spPr>
          <a:xfrm>
            <a:off x="6400800" y="1276350"/>
            <a:ext cx="3048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p:cNvSpPr/>
          <p:nvPr/>
        </p:nvSpPr>
        <p:spPr>
          <a:xfrm>
            <a:off x="8229600" y="1276350"/>
            <a:ext cx="3048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Connector 27"/>
          <p:cNvCxnSpPr>
            <a:stCxn id="25" idx="0"/>
            <a:endCxn id="22" idx="2"/>
          </p:cNvCxnSpPr>
          <p:nvPr/>
        </p:nvCxnSpPr>
        <p:spPr>
          <a:xfrm flipV="1">
            <a:off x="4953000" y="819150"/>
            <a:ext cx="1447800" cy="4572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2" idx="6"/>
            <a:endCxn id="27" idx="0"/>
          </p:cNvCxnSpPr>
          <p:nvPr/>
        </p:nvCxnSpPr>
        <p:spPr>
          <a:xfrm>
            <a:off x="6705600" y="819150"/>
            <a:ext cx="1676400" cy="457200"/>
          </a:xfrm>
          <a:prstGeom prst="line">
            <a:avLst/>
          </a:prstGeom>
          <a:ln w="25400">
            <a:solidFill>
              <a:srgbClr val="2DD20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6" idx="0"/>
            <a:endCxn id="22" idx="4"/>
          </p:cNvCxnSpPr>
          <p:nvPr/>
        </p:nvCxnSpPr>
        <p:spPr>
          <a:xfrm flipV="1">
            <a:off x="6553200" y="971550"/>
            <a:ext cx="0" cy="30480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4343400" y="1809750"/>
            <a:ext cx="3048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a:off x="5257800" y="1809750"/>
            <a:ext cx="3048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a:off x="4800600" y="1809750"/>
            <a:ext cx="3048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a:off x="5943600" y="1809750"/>
            <a:ext cx="3048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p:cNvSpPr/>
          <p:nvPr/>
        </p:nvSpPr>
        <p:spPr>
          <a:xfrm>
            <a:off x="6858000" y="1809750"/>
            <a:ext cx="3048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p:cNvSpPr/>
          <p:nvPr/>
        </p:nvSpPr>
        <p:spPr>
          <a:xfrm>
            <a:off x="6400800" y="1809750"/>
            <a:ext cx="3048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p:cNvSpPr/>
          <p:nvPr/>
        </p:nvSpPr>
        <p:spPr>
          <a:xfrm>
            <a:off x="7772400" y="1809750"/>
            <a:ext cx="3048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p:cNvSpPr/>
          <p:nvPr/>
        </p:nvSpPr>
        <p:spPr>
          <a:xfrm>
            <a:off x="8686800" y="1809750"/>
            <a:ext cx="3048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p:cNvSpPr/>
          <p:nvPr/>
        </p:nvSpPr>
        <p:spPr>
          <a:xfrm>
            <a:off x="8229600" y="1809750"/>
            <a:ext cx="3048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0" name="Straight Connector 49"/>
          <p:cNvCxnSpPr>
            <a:stCxn id="37" idx="0"/>
            <a:endCxn id="25" idx="2"/>
          </p:cNvCxnSpPr>
          <p:nvPr/>
        </p:nvCxnSpPr>
        <p:spPr>
          <a:xfrm flipV="1">
            <a:off x="4495800" y="1428750"/>
            <a:ext cx="304800" cy="3810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5" idx="6"/>
            <a:endCxn id="40" idx="0"/>
          </p:cNvCxnSpPr>
          <p:nvPr/>
        </p:nvCxnSpPr>
        <p:spPr>
          <a:xfrm>
            <a:off x="5105400" y="1428750"/>
            <a:ext cx="304800" cy="381000"/>
          </a:xfrm>
          <a:prstGeom prst="line">
            <a:avLst/>
          </a:prstGeom>
          <a:ln w="25400">
            <a:solidFill>
              <a:srgbClr val="2DD20F"/>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41" idx="0"/>
          </p:cNvCxnSpPr>
          <p:nvPr/>
        </p:nvCxnSpPr>
        <p:spPr>
          <a:xfrm flipV="1">
            <a:off x="4953000" y="1581150"/>
            <a:ext cx="0" cy="22860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5132" name="TextBox 5131"/>
          <p:cNvSpPr txBox="1"/>
          <p:nvPr/>
        </p:nvSpPr>
        <p:spPr>
          <a:xfrm>
            <a:off x="5105400" y="816173"/>
            <a:ext cx="622286" cy="307777"/>
          </a:xfrm>
          <a:prstGeom prst="rect">
            <a:avLst/>
          </a:prstGeom>
          <a:noFill/>
        </p:spPr>
        <p:txBody>
          <a:bodyPr wrap="none" rtlCol="0">
            <a:spAutoFit/>
          </a:bodyPr>
          <a:lstStyle/>
          <a:p>
            <a:r>
              <a:rPr lang="lv-LV" sz="1400" dirty="0"/>
              <a:t>svītro</a:t>
            </a:r>
            <a:endParaRPr lang="en-GB" sz="1400" dirty="0"/>
          </a:p>
        </p:txBody>
      </p:sp>
      <p:sp>
        <p:nvSpPr>
          <p:cNvPr id="60" name="TextBox 59"/>
          <p:cNvSpPr txBox="1"/>
          <p:nvPr/>
        </p:nvSpPr>
        <p:spPr>
          <a:xfrm>
            <a:off x="7607314" y="816173"/>
            <a:ext cx="612668" cy="307777"/>
          </a:xfrm>
          <a:prstGeom prst="rect">
            <a:avLst/>
          </a:prstGeom>
          <a:noFill/>
        </p:spPr>
        <p:txBody>
          <a:bodyPr wrap="none" rtlCol="0">
            <a:spAutoFit/>
          </a:bodyPr>
          <a:lstStyle/>
          <a:p>
            <a:r>
              <a:rPr lang="lv-LV" sz="1400" dirty="0"/>
              <a:t>pluso</a:t>
            </a:r>
            <a:endParaRPr lang="en-GB" sz="1400" dirty="0"/>
          </a:p>
        </p:txBody>
      </p:sp>
      <p:sp>
        <p:nvSpPr>
          <p:cNvPr id="61" name="TextBox 60"/>
          <p:cNvSpPr txBox="1"/>
          <p:nvPr/>
        </p:nvSpPr>
        <p:spPr>
          <a:xfrm>
            <a:off x="6477000" y="968573"/>
            <a:ext cx="891591" cy="307777"/>
          </a:xfrm>
          <a:prstGeom prst="rect">
            <a:avLst/>
          </a:prstGeom>
          <a:noFill/>
        </p:spPr>
        <p:txBody>
          <a:bodyPr wrap="none" rtlCol="0">
            <a:spAutoFit/>
          </a:bodyPr>
          <a:lstStyle/>
          <a:p>
            <a:r>
              <a:rPr lang="lv-LV" sz="1400" dirty="0"/>
              <a:t>neaiztiek</a:t>
            </a:r>
            <a:endParaRPr lang="en-GB" sz="1400" dirty="0"/>
          </a:p>
        </p:txBody>
      </p:sp>
      <p:sp>
        <p:nvSpPr>
          <p:cNvPr id="5133" name="Left Brace 5132"/>
          <p:cNvSpPr/>
          <p:nvPr/>
        </p:nvSpPr>
        <p:spPr>
          <a:xfrm>
            <a:off x="4419600" y="742950"/>
            <a:ext cx="228600" cy="609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134" name="TextBox 5133"/>
          <p:cNvSpPr txBox="1"/>
          <p:nvPr/>
        </p:nvSpPr>
        <p:spPr>
          <a:xfrm>
            <a:off x="3505200" y="819150"/>
            <a:ext cx="941283" cy="369332"/>
          </a:xfrm>
          <a:prstGeom prst="rect">
            <a:avLst/>
          </a:prstGeom>
          <a:noFill/>
        </p:spPr>
        <p:txBody>
          <a:bodyPr wrap="none" rtlCol="0">
            <a:spAutoFit/>
          </a:bodyPr>
          <a:lstStyle/>
          <a:p>
            <a:r>
              <a:rPr lang="lv-LV" dirty="0"/>
              <a:t>1.kand.</a:t>
            </a:r>
            <a:endParaRPr lang="en-GB" dirty="0"/>
          </a:p>
        </p:txBody>
      </p:sp>
      <p:sp>
        <p:nvSpPr>
          <p:cNvPr id="64" name="Left Brace 63"/>
          <p:cNvSpPr/>
          <p:nvPr/>
        </p:nvSpPr>
        <p:spPr>
          <a:xfrm>
            <a:off x="4038600" y="1428750"/>
            <a:ext cx="228600" cy="609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5" name="TextBox 64"/>
          <p:cNvSpPr txBox="1"/>
          <p:nvPr/>
        </p:nvSpPr>
        <p:spPr>
          <a:xfrm>
            <a:off x="3124200" y="1504950"/>
            <a:ext cx="941283" cy="369332"/>
          </a:xfrm>
          <a:prstGeom prst="rect">
            <a:avLst/>
          </a:prstGeom>
          <a:noFill/>
        </p:spPr>
        <p:txBody>
          <a:bodyPr wrap="none" rtlCol="0">
            <a:spAutoFit/>
          </a:bodyPr>
          <a:lstStyle/>
          <a:p>
            <a:r>
              <a:rPr lang="lv-LV" dirty="0"/>
              <a:t>2.kand.</a:t>
            </a:r>
            <a:endParaRPr lang="en-GB" dirty="0"/>
          </a:p>
        </p:txBody>
      </p:sp>
      <p:cxnSp>
        <p:nvCxnSpPr>
          <p:cNvPr id="66" name="Straight Connector 65"/>
          <p:cNvCxnSpPr>
            <a:stCxn id="26" idx="6"/>
            <a:endCxn id="45" idx="0"/>
          </p:cNvCxnSpPr>
          <p:nvPr/>
        </p:nvCxnSpPr>
        <p:spPr>
          <a:xfrm>
            <a:off x="6705600" y="1428750"/>
            <a:ext cx="304800" cy="381000"/>
          </a:xfrm>
          <a:prstGeom prst="line">
            <a:avLst/>
          </a:prstGeom>
          <a:ln w="25400">
            <a:solidFill>
              <a:srgbClr val="2DD20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6096000" y="1428750"/>
            <a:ext cx="304800" cy="3810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6553200" y="1581150"/>
            <a:ext cx="0" cy="22860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7924800" y="1428750"/>
            <a:ext cx="304800" cy="3810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8382000" y="1581150"/>
            <a:ext cx="0" cy="22860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8534400" y="1428750"/>
            <a:ext cx="304800" cy="381000"/>
          </a:xfrm>
          <a:prstGeom prst="line">
            <a:avLst/>
          </a:prstGeom>
          <a:ln w="25400">
            <a:solidFill>
              <a:srgbClr val="2DD20F"/>
            </a:solidFill>
          </a:ln>
        </p:spPr>
        <p:style>
          <a:lnRef idx="1">
            <a:schemeClr val="accent1"/>
          </a:lnRef>
          <a:fillRef idx="0">
            <a:schemeClr val="accent1"/>
          </a:fillRef>
          <a:effectRef idx="0">
            <a:schemeClr val="accent1"/>
          </a:effectRef>
          <a:fontRef idx="minor">
            <a:schemeClr val="tx1"/>
          </a:fontRef>
        </p:style>
      </p:cxnSp>
      <p:sp>
        <p:nvSpPr>
          <p:cNvPr id="5137" name="Right Brace 5136"/>
          <p:cNvSpPr/>
          <p:nvPr/>
        </p:nvSpPr>
        <p:spPr>
          <a:xfrm rot="5400000">
            <a:off x="6188399" y="1292551"/>
            <a:ext cx="424802" cy="5181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6" name="Oval 75"/>
          <p:cNvSpPr/>
          <p:nvPr/>
        </p:nvSpPr>
        <p:spPr>
          <a:xfrm>
            <a:off x="3886200" y="3486150"/>
            <a:ext cx="3048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a:off x="4267200" y="3486150"/>
            <a:ext cx="3048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38" name="TextBox 5137"/>
          <p:cNvSpPr txBox="1"/>
          <p:nvPr/>
        </p:nvSpPr>
        <p:spPr>
          <a:xfrm>
            <a:off x="4733228" y="2524307"/>
            <a:ext cx="439544" cy="461665"/>
          </a:xfrm>
          <a:prstGeom prst="rect">
            <a:avLst/>
          </a:prstGeom>
          <a:noFill/>
        </p:spPr>
        <p:txBody>
          <a:bodyPr wrap="none" rtlCol="0">
            <a:spAutoFit/>
          </a:bodyPr>
          <a:lstStyle/>
          <a:p>
            <a:r>
              <a:rPr lang="lv-LV" sz="2400" dirty="0"/>
              <a:t>...</a:t>
            </a:r>
            <a:endParaRPr lang="en-GB" sz="2400" dirty="0"/>
          </a:p>
        </p:txBody>
      </p:sp>
      <p:sp>
        <p:nvSpPr>
          <p:cNvPr id="79" name="TextBox 78"/>
          <p:cNvSpPr txBox="1"/>
          <p:nvPr/>
        </p:nvSpPr>
        <p:spPr>
          <a:xfrm>
            <a:off x="6266056" y="2524307"/>
            <a:ext cx="439544" cy="461665"/>
          </a:xfrm>
          <a:prstGeom prst="rect">
            <a:avLst/>
          </a:prstGeom>
          <a:noFill/>
        </p:spPr>
        <p:txBody>
          <a:bodyPr wrap="none" rtlCol="0">
            <a:spAutoFit/>
          </a:bodyPr>
          <a:lstStyle/>
          <a:p>
            <a:r>
              <a:rPr lang="lv-LV" sz="2400" dirty="0"/>
              <a:t>...</a:t>
            </a:r>
            <a:endParaRPr lang="en-GB" sz="2400" dirty="0"/>
          </a:p>
        </p:txBody>
      </p:sp>
      <p:sp>
        <p:nvSpPr>
          <p:cNvPr id="80" name="TextBox 79"/>
          <p:cNvSpPr txBox="1"/>
          <p:nvPr/>
        </p:nvSpPr>
        <p:spPr>
          <a:xfrm>
            <a:off x="8162228" y="2524307"/>
            <a:ext cx="439544" cy="461665"/>
          </a:xfrm>
          <a:prstGeom prst="rect">
            <a:avLst/>
          </a:prstGeom>
          <a:noFill/>
        </p:spPr>
        <p:txBody>
          <a:bodyPr wrap="none" rtlCol="0">
            <a:spAutoFit/>
          </a:bodyPr>
          <a:lstStyle/>
          <a:p>
            <a:r>
              <a:rPr lang="lv-LV" sz="2400" dirty="0"/>
              <a:t>...</a:t>
            </a:r>
            <a:endParaRPr lang="en-GB" sz="2400" dirty="0"/>
          </a:p>
        </p:txBody>
      </p:sp>
      <p:sp>
        <p:nvSpPr>
          <p:cNvPr id="81" name="TextBox 80"/>
          <p:cNvSpPr txBox="1"/>
          <p:nvPr/>
        </p:nvSpPr>
        <p:spPr>
          <a:xfrm>
            <a:off x="6096000" y="3405485"/>
            <a:ext cx="439544" cy="461665"/>
          </a:xfrm>
          <a:prstGeom prst="rect">
            <a:avLst/>
          </a:prstGeom>
          <a:noFill/>
        </p:spPr>
        <p:txBody>
          <a:bodyPr wrap="none" rtlCol="0">
            <a:spAutoFit/>
          </a:bodyPr>
          <a:lstStyle/>
          <a:p>
            <a:r>
              <a:rPr lang="lv-LV" sz="2400" dirty="0"/>
              <a:t>...</a:t>
            </a:r>
            <a:endParaRPr lang="en-GB" sz="2400" dirty="0"/>
          </a:p>
        </p:txBody>
      </p:sp>
      <p:sp>
        <p:nvSpPr>
          <p:cNvPr id="82" name="Oval 81"/>
          <p:cNvSpPr/>
          <p:nvPr/>
        </p:nvSpPr>
        <p:spPr>
          <a:xfrm>
            <a:off x="8534400" y="3483917"/>
            <a:ext cx="3048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a:off x="8153400" y="3486150"/>
            <a:ext cx="3048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139" name="TextBox 5138"/>
              <p:cNvSpPr txBox="1"/>
              <p:nvPr/>
            </p:nvSpPr>
            <p:spPr>
              <a:xfrm>
                <a:off x="4286968" y="4324350"/>
                <a:ext cx="409503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lv-LV" sz="2800" b="0" i="1" smtClean="0">
                          <a:latin typeface="Cambria Math"/>
                        </a:rPr>
                        <m:t>3</m:t>
                      </m:r>
                      <m:r>
                        <a:rPr lang="lv-LV" sz="2800" b="0" i="1" smtClean="0">
                          <a:latin typeface="Cambria Math"/>
                          <a:ea typeface="Cambria Math"/>
                        </a:rPr>
                        <m:t>×3×3×⋯×3= </m:t>
                      </m:r>
                      <m:sSup>
                        <m:sSupPr>
                          <m:ctrlPr>
                            <a:rPr lang="lv-LV" sz="2800" b="0" i="1" smtClean="0">
                              <a:latin typeface="Cambria Math" panose="02040503050406030204" pitchFamily="18" charset="0"/>
                              <a:ea typeface="Cambria Math"/>
                            </a:rPr>
                          </m:ctrlPr>
                        </m:sSupPr>
                        <m:e>
                          <m:r>
                            <a:rPr lang="lv-LV" sz="2800" b="0" i="1" smtClean="0">
                              <a:latin typeface="Cambria Math"/>
                              <a:ea typeface="Cambria Math"/>
                            </a:rPr>
                            <m:t>3</m:t>
                          </m:r>
                        </m:e>
                        <m:sup>
                          <m:r>
                            <a:rPr lang="lv-LV" sz="2800" b="0" i="1" smtClean="0">
                              <a:latin typeface="Cambria Math"/>
                              <a:ea typeface="Cambria Math"/>
                            </a:rPr>
                            <m:t>28</m:t>
                          </m:r>
                        </m:sup>
                      </m:sSup>
                    </m:oMath>
                  </m:oMathPara>
                </a14:m>
                <a:endParaRPr lang="en-GB" sz="2800" dirty="0"/>
              </a:p>
            </p:txBody>
          </p:sp>
        </mc:Choice>
        <mc:Fallback xmlns="">
          <p:sp>
            <p:nvSpPr>
              <p:cNvPr id="5139" name="TextBox 5138"/>
              <p:cNvSpPr txBox="1">
                <a:spLocks noRot="1" noChangeAspect="1" noMove="1" noResize="1" noEditPoints="1" noAdjustHandles="1" noChangeArrowheads="1" noChangeShapeType="1" noTextEdit="1"/>
              </p:cNvSpPr>
              <p:nvPr/>
            </p:nvSpPr>
            <p:spPr>
              <a:xfrm>
                <a:off x="4286968" y="4324350"/>
                <a:ext cx="4095032" cy="523220"/>
              </a:xfrm>
              <a:prstGeom prst="rect">
                <a:avLst/>
              </a:prstGeom>
              <a:blipFill rotWithShape="1">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94988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lv-LV" dirty="0"/>
              <a:t>Cik veidos var nobalsot 13.Saeimas vēlēšanās?</a:t>
            </a:r>
            <a:endParaRPr lang="en-GB" dirty="0"/>
          </a:p>
        </p:txBody>
      </p:sp>
      <mc:AlternateContent xmlns:mc="http://schemas.openxmlformats.org/markup-compatibility/2006">
        <mc:Choice xmlns:a14="http://schemas.microsoft.com/office/drawing/2010/main" Requires="a14">
          <p:sp>
            <p:nvSpPr>
              <p:cNvPr id="6" name="Text Placeholder 5"/>
              <p:cNvSpPr>
                <a:spLocks noGrp="1"/>
              </p:cNvSpPr>
              <p:nvPr>
                <p:ph type="body" idx="10"/>
              </p:nvPr>
            </p:nvSpPr>
            <p:spPr>
              <a:xfrm>
                <a:off x="152400" y="895350"/>
                <a:ext cx="8610600" cy="4038600"/>
              </a:xfrm>
            </p:spPr>
            <p:txBody>
              <a:bodyPr>
                <a:noAutofit/>
              </a:bodyPr>
              <a:lstStyle/>
              <a:p>
                <a:r>
                  <a:rPr lang="lv-LV" sz="2400" b="1" dirty="0"/>
                  <a:t>Vidzemes apgabalā būs 16 saraksti:</a:t>
                </a:r>
              </a:p>
              <a:p>
                <a:r>
                  <a:rPr lang="lv-LV" sz="2400" dirty="0"/>
                  <a:t>Kandidē attiecīgi </a:t>
                </a:r>
              </a:p>
              <a:p>
                <a:pPr algn="l"/>
                <a14:m>
                  <m:oMathPara xmlns:m="http://schemas.openxmlformats.org/officeDocument/2006/math">
                    <m:oMathParaPr>
                      <m:jc m:val="centerGroup"/>
                    </m:oMathParaPr>
                    <m:oMath xmlns:m="http://schemas.openxmlformats.org/officeDocument/2006/math">
                      <m:sSup>
                        <m:sSupPr>
                          <m:ctrlPr>
                            <a:rPr lang="lv-LV" sz="2400" b="1" i="1" smtClean="0">
                              <a:solidFill>
                                <a:srgbClr val="00B050"/>
                              </a:solidFill>
                              <a:latin typeface="Cambria Math" panose="02040503050406030204" pitchFamily="18" charset="0"/>
                            </a:rPr>
                          </m:ctrlPr>
                        </m:sSupPr>
                        <m:e>
                          <m:r>
                            <a:rPr lang="lv-LV" sz="2400" b="1" i="1" smtClean="0">
                              <a:solidFill>
                                <a:srgbClr val="00B050"/>
                              </a:solidFill>
                              <a:latin typeface="Cambria Math"/>
                            </a:rPr>
                            <m:t>𝟑</m:t>
                          </m:r>
                        </m:e>
                        <m:sup>
                          <m:r>
                            <a:rPr lang="lv-LV" sz="2400" b="1" i="1" smtClean="0">
                              <a:solidFill>
                                <a:srgbClr val="00B050"/>
                              </a:solidFill>
                              <a:latin typeface="Cambria Math"/>
                            </a:rPr>
                            <m:t>𝟑𝟐</m:t>
                          </m:r>
                        </m:sup>
                      </m:sSup>
                      <m:r>
                        <a:rPr lang="lv-LV" sz="2400" b="1" i="1" smtClean="0">
                          <a:solidFill>
                            <a:srgbClr val="00B050"/>
                          </a:solidFill>
                          <a:latin typeface="Cambria Math"/>
                        </a:rPr>
                        <m:t>+ </m:t>
                      </m:r>
                      <m:sSup>
                        <m:sSupPr>
                          <m:ctrlPr>
                            <a:rPr lang="lv-LV" sz="2400" b="1" i="1" smtClean="0">
                              <a:solidFill>
                                <a:srgbClr val="00B050"/>
                              </a:solidFill>
                              <a:latin typeface="Cambria Math" panose="02040503050406030204" pitchFamily="18" charset="0"/>
                            </a:rPr>
                          </m:ctrlPr>
                        </m:sSupPr>
                        <m:e>
                          <m:r>
                            <a:rPr lang="lv-LV" sz="2400" b="1" i="1" smtClean="0">
                              <a:solidFill>
                                <a:srgbClr val="00B050"/>
                              </a:solidFill>
                              <a:latin typeface="Cambria Math"/>
                            </a:rPr>
                            <m:t>𝟑</m:t>
                          </m:r>
                        </m:e>
                        <m:sup>
                          <m:r>
                            <a:rPr lang="lv-LV" sz="2400" b="1" i="1" smtClean="0">
                              <a:solidFill>
                                <a:srgbClr val="00B050"/>
                              </a:solidFill>
                              <a:latin typeface="Cambria Math"/>
                            </a:rPr>
                            <m:t>𝟏𝟒</m:t>
                          </m:r>
                        </m:sup>
                      </m:sSup>
                      <m:r>
                        <a:rPr lang="lv-LV" sz="2400" b="1" i="1" smtClean="0">
                          <a:solidFill>
                            <a:srgbClr val="00B050"/>
                          </a:solidFill>
                          <a:latin typeface="Cambria Math"/>
                        </a:rPr>
                        <m:t> +</m:t>
                      </m:r>
                      <m:sSup>
                        <m:sSupPr>
                          <m:ctrlPr>
                            <a:rPr lang="lv-LV" sz="2400" b="1" i="1" smtClean="0">
                              <a:solidFill>
                                <a:srgbClr val="00B050"/>
                              </a:solidFill>
                              <a:latin typeface="Cambria Math" panose="02040503050406030204" pitchFamily="18" charset="0"/>
                            </a:rPr>
                          </m:ctrlPr>
                        </m:sSupPr>
                        <m:e>
                          <m:r>
                            <a:rPr lang="lv-LV" sz="2400" b="1" i="1" smtClean="0">
                              <a:solidFill>
                                <a:srgbClr val="00B050"/>
                              </a:solidFill>
                              <a:latin typeface="Cambria Math"/>
                            </a:rPr>
                            <m:t>𝟑</m:t>
                          </m:r>
                        </m:e>
                        <m:sup>
                          <m:r>
                            <a:rPr lang="lv-LV" sz="2400" b="1" i="1" smtClean="0">
                              <a:solidFill>
                                <a:srgbClr val="00B050"/>
                              </a:solidFill>
                              <a:latin typeface="Cambria Math"/>
                            </a:rPr>
                            <m:t>𝟒</m:t>
                          </m:r>
                        </m:sup>
                      </m:sSup>
                      <m:r>
                        <a:rPr lang="lv-LV" sz="2400" b="1" i="1" smtClean="0">
                          <a:solidFill>
                            <a:srgbClr val="00B050"/>
                          </a:solidFill>
                          <a:latin typeface="Cambria Math"/>
                        </a:rPr>
                        <m:t>+</m:t>
                      </m:r>
                      <m:sSup>
                        <m:sSupPr>
                          <m:ctrlPr>
                            <a:rPr lang="lv-LV" sz="2400" b="1" i="1" smtClean="0">
                              <a:solidFill>
                                <a:srgbClr val="00B050"/>
                              </a:solidFill>
                              <a:latin typeface="Cambria Math" panose="02040503050406030204" pitchFamily="18" charset="0"/>
                            </a:rPr>
                          </m:ctrlPr>
                        </m:sSupPr>
                        <m:e>
                          <m:r>
                            <a:rPr lang="lv-LV" sz="2400" b="1" i="1" smtClean="0">
                              <a:solidFill>
                                <a:srgbClr val="00B050"/>
                              </a:solidFill>
                              <a:latin typeface="Cambria Math"/>
                            </a:rPr>
                            <m:t>𝟑</m:t>
                          </m:r>
                        </m:e>
                        <m:sup>
                          <m:r>
                            <a:rPr lang="lv-LV" sz="2400" b="1" i="1" smtClean="0">
                              <a:solidFill>
                                <a:srgbClr val="00B050"/>
                              </a:solidFill>
                              <a:latin typeface="Cambria Math"/>
                            </a:rPr>
                            <m:t>𝟑𝟓</m:t>
                          </m:r>
                        </m:sup>
                      </m:sSup>
                      <m:r>
                        <a:rPr lang="lv-LV" sz="2400" b="1" i="0" smtClean="0">
                          <a:solidFill>
                            <a:srgbClr val="00B050"/>
                          </a:solidFill>
                          <a:latin typeface="Cambria Math"/>
                        </a:rPr>
                        <m:t>+ </m:t>
                      </m:r>
                      <m:sSup>
                        <m:sSupPr>
                          <m:ctrlPr>
                            <a:rPr lang="lv-LV" sz="2400" b="1" i="1" smtClean="0">
                              <a:solidFill>
                                <a:srgbClr val="00B050"/>
                              </a:solidFill>
                              <a:latin typeface="Cambria Math" panose="02040503050406030204" pitchFamily="18" charset="0"/>
                            </a:rPr>
                          </m:ctrlPr>
                        </m:sSupPr>
                        <m:e>
                          <m:r>
                            <a:rPr lang="lv-LV" sz="2400" b="1" i="1" smtClean="0">
                              <a:solidFill>
                                <a:srgbClr val="00B050"/>
                              </a:solidFill>
                              <a:latin typeface="Cambria Math"/>
                            </a:rPr>
                            <m:t>𝟑</m:t>
                          </m:r>
                        </m:e>
                        <m:sup>
                          <m:r>
                            <a:rPr lang="lv-LV" sz="2400" b="1" i="1" smtClean="0">
                              <a:solidFill>
                                <a:srgbClr val="00B050"/>
                              </a:solidFill>
                              <a:latin typeface="Cambria Math"/>
                            </a:rPr>
                            <m:t>𝟏𝟎</m:t>
                          </m:r>
                        </m:sup>
                      </m:sSup>
                      <m:r>
                        <a:rPr lang="lv-LV" sz="2400" b="1" i="1" smtClean="0">
                          <a:solidFill>
                            <a:srgbClr val="00B050"/>
                          </a:solidFill>
                          <a:latin typeface="Cambria Math"/>
                        </a:rPr>
                        <m:t>+ </m:t>
                      </m:r>
                    </m:oMath>
                  </m:oMathPara>
                </a14:m>
                <a:endParaRPr lang="lv-LV" sz="2400" b="1" dirty="0">
                  <a:solidFill>
                    <a:srgbClr val="00B050"/>
                  </a:solidFill>
                </a:endParaRPr>
              </a:p>
              <a:p>
                <a:pPr algn="l"/>
                <a14:m>
                  <m:oMathPara xmlns:m="http://schemas.openxmlformats.org/officeDocument/2006/math">
                    <m:oMathParaPr>
                      <m:jc m:val="centerGroup"/>
                    </m:oMathParaPr>
                    <m:oMath xmlns:m="http://schemas.openxmlformats.org/officeDocument/2006/math">
                      <m:r>
                        <a:rPr lang="lv-LV" sz="2400" b="1" i="1" smtClean="0">
                          <a:solidFill>
                            <a:srgbClr val="00B050"/>
                          </a:solidFill>
                          <a:latin typeface="Cambria Math"/>
                        </a:rPr>
                        <m:t>+</m:t>
                      </m:r>
                      <m:sSup>
                        <m:sSupPr>
                          <m:ctrlPr>
                            <a:rPr lang="lv-LV" sz="2400" b="1" i="1" smtClean="0">
                              <a:solidFill>
                                <a:srgbClr val="00B050"/>
                              </a:solidFill>
                              <a:latin typeface="Cambria Math" panose="02040503050406030204" pitchFamily="18" charset="0"/>
                            </a:rPr>
                          </m:ctrlPr>
                        </m:sSupPr>
                        <m:e>
                          <m:r>
                            <a:rPr lang="lv-LV" sz="2400" b="1" i="1" smtClean="0">
                              <a:solidFill>
                                <a:srgbClr val="00B050"/>
                              </a:solidFill>
                              <a:latin typeface="Cambria Math"/>
                            </a:rPr>
                            <m:t> </m:t>
                          </m:r>
                          <m:r>
                            <a:rPr lang="lv-LV" sz="2400" b="1" i="1" smtClean="0">
                              <a:solidFill>
                                <a:srgbClr val="00B050"/>
                              </a:solidFill>
                              <a:latin typeface="Cambria Math"/>
                            </a:rPr>
                            <m:t>𝟑</m:t>
                          </m:r>
                        </m:e>
                        <m:sup>
                          <m:r>
                            <a:rPr lang="lv-LV" sz="2400" b="1" i="1" smtClean="0">
                              <a:solidFill>
                                <a:srgbClr val="00B050"/>
                              </a:solidFill>
                              <a:latin typeface="Cambria Math"/>
                            </a:rPr>
                            <m:t>𝟑𝟒</m:t>
                          </m:r>
                        </m:sup>
                      </m:sSup>
                      <m:r>
                        <a:rPr lang="lv-LV" sz="2400" b="1" i="1" smtClean="0">
                          <a:solidFill>
                            <a:srgbClr val="00B050"/>
                          </a:solidFill>
                          <a:latin typeface="Cambria Math"/>
                        </a:rPr>
                        <m:t>+ </m:t>
                      </m:r>
                      <m:sSup>
                        <m:sSupPr>
                          <m:ctrlPr>
                            <a:rPr lang="lv-LV" sz="2400" b="1" i="1" smtClean="0">
                              <a:solidFill>
                                <a:srgbClr val="00B050"/>
                              </a:solidFill>
                              <a:latin typeface="Cambria Math" panose="02040503050406030204" pitchFamily="18" charset="0"/>
                            </a:rPr>
                          </m:ctrlPr>
                        </m:sSupPr>
                        <m:e>
                          <m:r>
                            <a:rPr lang="lv-LV" sz="2400" b="1" i="1" smtClean="0">
                              <a:solidFill>
                                <a:srgbClr val="00B050"/>
                              </a:solidFill>
                              <a:latin typeface="Cambria Math"/>
                            </a:rPr>
                            <m:t>𝟑</m:t>
                          </m:r>
                        </m:e>
                        <m:sup>
                          <m:r>
                            <a:rPr lang="lv-LV" sz="2400" b="1" i="1" smtClean="0">
                              <a:solidFill>
                                <a:srgbClr val="00B050"/>
                              </a:solidFill>
                              <a:latin typeface="Cambria Math"/>
                            </a:rPr>
                            <m:t>𝟑𝟓</m:t>
                          </m:r>
                        </m:sup>
                      </m:sSup>
                      <m:r>
                        <a:rPr lang="lv-LV" sz="2400" b="1" i="1" smtClean="0">
                          <a:solidFill>
                            <a:srgbClr val="00B050"/>
                          </a:solidFill>
                          <a:latin typeface="Cambria Math"/>
                        </a:rPr>
                        <m:t>+</m:t>
                      </m:r>
                      <m:sSup>
                        <m:sSupPr>
                          <m:ctrlPr>
                            <a:rPr lang="lv-LV" sz="2400" b="1" i="1" smtClean="0">
                              <a:solidFill>
                                <a:srgbClr val="00B050"/>
                              </a:solidFill>
                              <a:latin typeface="Cambria Math" panose="02040503050406030204" pitchFamily="18" charset="0"/>
                            </a:rPr>
                          </m:ctrlPr>
                        </m:sSupPr>
                        <m:e>
                          <m:r>
                            <a:rPr lang="lv-LV" sz="2400" b="1" i="1" smtClean="0">
                              <a:solidFill>
                                <a:srgbClr val="00B050"/>
                              </a:solidFill>
                              <a:latin typeface="Cambria Math"/>
                            </a:rPr>
                            <m:t>𝟑</m:t>
                          </m:r>
                        </m:e>
                        <m:sup>
                          <m:r>
                            <a:rPr lang="lv-LV" sz="2400" b="1" i="1" smtClean="0">
                              <a:solidFill>
                                <a:srgbClr val="00B050"/>
                              </a:solidFill>
                              <a:latin typeface="Cambria Math"/>
                            </a:rPr>
                            <m:t>𝟑𝟓</m:t>
                          </m:r>
                        </m:sup>
                      </m:sSup>
                      <m:r>
                        <a:rPr lang="lv-LV" sz="2400" b="1" i="1" smtClean="0">
                          <a:solidFill>
                            <a:srgbClr val="00B050"/>
                          </a:solidFill>
                          <a:latin typeface="Cambria Math"/>
                        </a:rPr>
                        <m:t>+</m:t>
                      </m:r>
                      <m:sSup>
                        <m:sSupPr>
                          <m:ctrlPr>
                            <a:rPr lang="lv-LV" sz="2400" b="1" i="1" smtClean="0">
                              <a:solidFill>
                                <a:srgbClr val="00B050"/>
                              </a:solidFill>
                              <a:latin typeface="Cambria Math" panose="02040503050406030204" pitchFamily="18" charset="0"/>
                            </a:rPr>
                          </m:ctrlPr>
                        </m:sSupPr>
                        <m:e>
                          <m:r>
                            <a:rPr lang="lv-LV" sz="2400" b="1" i="1" smtClean="0">
                              <a:solidFill>
                                <a:srgbClr val="00B050"/>
                              </a:solidFill>
                              <a:latin typeface="Cambria Math"/>
                            </a:rPr>
                            <m:t>𝟑</m:t>
                          </m:r>
                        </m:e>
                        <m:sup>
                          <m:r>
                            <a:rPr lang="lv-LV" sz="2400" b="1" i="1" smtClean="0">
                              <a:solidFill>
                                <a:srgbClr val="00B050"/>
                              </a:solidFill>
                              <a:latin typeface="Cambria Math"/>
                            </a:rPr>
                            <m:t>𝟑𝟐</m:t>
                          </m:r>
                        </m:sup>
                      </m:sSup>
                      <m:r>
                        <a:rPr lang="lv-LV" sz="2400" b="1" i="1" smtClean="0">
                          <a:solidFill>
                            <a:srgbClr val="00B050"/>
                          </a:solidFill>
                          <a:latin typeface="Cambria Math"/>
                        </a:rPr>
                        <m:t>+</m:t>
                      </m:r>
                      <m:sSup>
                        <m:sSupPr>
                          <m:ctrlPr>
                            <a:rPr lang="lv-LV" sz="2400" b="1" i="1" smtClean="0">
                              <a:solidFill>
                                <a:srgbClr val="00B050"/>
                              </a:solidFill>
                              <a:latin typeface="Cambria Math" panose="02040503050406030204" pitchFamily="18" charset="0"/>
                            </a:rPr>
                          </m:ctrlPr>
                        </m:sSupPr>
                        <m:e>
                          <m:r>
                            <a:rPr lang="lv-LV" sz="2400" b="1" i="1" smtClean="0">
                              <a:solidFill>
                                <a:srgbClr val="00B050"/>
                              </a:solidFill>
                              <a:latin typeface="Cambria Math"/>
                            </a:rPr>
                            <m:t>𝟑</m:t>
                          </m:r>
                        </m:e>
                        <m:sup>
                          <m:r>
                            <a:rPr lang="lv-LV" sz="2400" b="1" i="1" smtClean="0">
                              <a:solidFill>
                                <a:srgbClr val="00B050"/>
                              </a:solidFill>
                              <a:latin typeface="Cambria Math"/>
                            </a:rPr>
                            <m:t>𝟑𝟏</m:t>
                          </m:r>
                        </m:sup>
                      </m:sSup>
                      <m:r>
                        <a:rPr lang="lv-LV" sz="2400" b="1" i="1" smtClean="0">
                          <a:solidFill>
                            <a:srgbClr val="00B050"/>
                          </a:solidFill>
                          <a:latin typeface="Cambria Math"/>
                        </a:rPr>
                        <m:t>+</m:t>
                      </m:r>
                    </m:oMath>
                  </m:oMathPara>
                </a14:m>
                <a:endParaRPr lang="lv-LV" sz="2400" b="1" dirty="0">
                  <a:solidFill>
                    <a:srgbClr val="00B050"/>
                  </a:solidFill>
                </a:endParaRPr>
              </a:p>
              <a:p>
                <a:pPr algn="l"/>
                <a:r>
                  <a:rPr lang="lv-LV" sz="2400" b="1" dirty="0">
                    <a:solidFill>
                      <a:srgbClr val="00B050"/>
                    </a:solidFill>
                  </a:rPr>
                  <a:t> </a:t>
                </a:r>
                <a14:m>
                  <m:oMath xmlns:m="http://schemas.openxmlformats.org/officeDocument/2006/math">
                    <m:sSup>
                      <m:sSupPr>
                        <m:ctrlPr>
                          <a:rPr lang="lv-LV" sz="2400" b="1" i="1" smtClean="0">
                            <a:solidFill>
                              <a:srgbClr val="00B050"/>
                            </a:solidFill>
                            <a:latin typeface="Cambria Math" panose="02040503050406030204" pitchFamily="18" charset="0"/>
                          </a:rPr>
                        </m:ctrlPr>
                      </m:sSupPr>
                      <m:e>
                        <m:r>
                          <a:rPr lang="lv-LV" sz="2400" b="1" i="1" smtClean="0">
                            <a:solidFill>
                              <a:srgbClr val="00B050"/>
                            </a:solidFill>
                            <a:latin typeface="Cambria Math"/>
                          </a:rPr>
                          <m:t>+ </m:t>
                        </m:r>
                        <m:r>
                          <a:rPr lang="lv-LV" sz="2400" b="1" i="1" smtClean="0">
                            <a:solidFill>
                              <a:srgbClr val="00B050"/>
                            </a:solidFill>
                            <a:latin typeface="Cambria Math"/>
                          </a:rPr>
                          <m:t>𝟑</m:t>
                        </m:r>
                      </m:e>
                      <m:sup>
                        <m:r>
                          <a:rPr lang="lv-LV" sz="2400" b="1" i="1" smtClean="0">
                            <a:solidFill>
                              <a:srgbClr val="00B050"/>
                            </a:solidFill>
                            <a:latin typeface="Cambria Math"/>
                          </a:rPr>
                          <m:t>𝟑𝟓</m:t>
                        </m:r>
                      </m:sup>
                    </m:sSup>
                    <m:r>
                      <a:rPr lang="lv-LV" sz="2400" b="1" i="1" smtClean="0">
                        <a:solidFill>
                          <a:srgbClr val="00B050"/>
                        </a:solidFill>
                        <a:latin typeface="Cambria Math"/>
                      </a:rPr>
                      <m:t>+</m:t>
                    </m:r>
                    <m:sSup>
                      <m:sSupPr>
                        <m:ctrlPr>
                          <a:rPr lang="lv-LV" sz="2400" b="1" i="1" smtClean="0">
                            <a:solidFill>
                              <a:srgbClr val="00B050"/>
                            </a:solidFill>
                            <a:latin typeface="Cambria Math" panose="02040503050406030204" pitchFamily="18" charset="0"/>
                          </a:rPr>
                        </m:ctrlPr>
                      </m:sSupPr>
                      <m:e>
                        <m:r>
                          <a:rPr lang="lv-LV" sz="2400" b="1" i="1" smtClean="0">
                            <a:solidFill>
                              <a:srgbClr val="00B050"/>
                            </a:solidFill>
                            <a:latin typeface="Cambria Math"/>
                          </a:rPr>
                          <m:t>𝟑</m:t>
                        </m:r>
                      </m:e>
                      <m:sup>
                        <m:r>
                          <a:rPr lang="lv-LV" sz="2400" b="1" i="1" smtClean="0">
                            <a:solidFill>
                              <a:srgbClr val="00B050"/>
                            </a:solidFill>
                            <a:latin typeface="Cambria Math"/>
                          </a:rPr>
                          <m:t>𝟑𝟓</m:t>
                        </m:r>
                      </m:sup>
                    </m:sSup>
                    <m:r>
                      <a:rPr lang="lv-LV" sz="2400" b="1" i="1" smtClean="0">
                        <a:solidFill>
                          <a:srgbClr val="00B050"/>
                        </a:solidFill>
                        <a:latin typeface="Cambria Math"/>
                      </a:rPr>
                      <m:t>+</m:t>
                    </m:r>
                    <m:sSup>
                      <m:sSupPr>
                        <m:ctrlPr>
                          <a:rPr lang="lv-LV" sz="2400" b="1" i="1" smtClean="0">
                            <a:solidFill>
                              <a:srgbClr val="00B050"/>
                            </a:solidFill>
                            <a:latin typeface="Cambria Math" panose="02040503050406030204" pitchFamily="18" charset="0"/>
                          </a:rPr>
                        </m:ctrlPr>
                      </m:sSupPr>
                      <m:e>
                        <m:r>
                          <a:rPr lang="lv-LV" sz="2400" b="1" i="1" smtClean="0">
                            <a:solidFill>
                              <a:srgbClr val="00B050"/>
                            </a:solidFill>
                            <a:latin typeface="Cambria Math"/>
                          </a:rPr>
                          <m:t>𝟑</m:t>
                        </m:r>
                      </m:e>
                      <m:sup>
                        <m:r>
                          <a:rPr lang="lv-LV" sz="2400" b="1" i="1" smtClean="0">
                            <a:solidFill>
                              <a:srgbClr val="00B050"/>
                            </a:solidFill>
                            <a:latin typeface="Cambria Math"/>
                          </a:rPr>
                          <m:t>𝟑𝟑</m:t>
                        </m:r>
                      </m:sup>
                    </m:sSup>
                    <m:r>
                      <a:rPr lang="lv-LV" sz="2400" b="1" i="1" smtClean="0">
                        <a:solidFill>
                          <a:srgbClr val="00B050"/>
                        </a:solidFill>
                        <a:latin typeface="Cambria Math"/>
                      </a:rPr>
                      <m:t>= </m:t>
                    </m:r>
                  </m:oMath>
                </a14:m>
                <a:endParaRPr lang="lv-LV" sz="2400" b="1" dirty="0">
                  <a:solidFill>
                    <a:srgbClr val="00B050"/>
                  </a:solidFill>
                </a:endParaRPr>
              </a:p>
              <a:p>
                <a:pPr algn="l"/>
                <a14:m>
                  <m:oMathPara xmlns:m="http://schemas.openxmlformats.org/officeDocument/2006/math">
                    <m:oMathParaPr>
                      <m:jc m:val="centerGroup"/>
                    </m:oMathParaPr>
                    <m:oMath xmlns:m="http://schemas.openxmlformats.org/officeDocument/2006/math">
                      <m:r>
                        <a:rPr lang="lv-LV" sz="2400" b="1" i="1" smtClean="0">
                          <a:latin typeface="Cambria Math"/>
                          <a:ea typeface="Cambria Math"/>
                        </a:rPr>
                        <m:t>=</m:t>
                      </m:r>
                      <m:r>
                        <m:rPr>
                          <m:nor/>
                        </m:rPr>
                        <a:rPr lang="en-GB" sz="2400" dirty="0" smtClean="0"/>
                        <m:t>276717681540050355</m:t>
                      </m:r>
                      <m:r>
                        <m:rPr>
                          <m:nor/>
                        </m:rPr>
                        <a:rPr lang="lv-LV" sz="2400" b="1" i="0" dirty="0" smtClean="0"/>
                        <m:t> </m:t>
                      </m:r>
                      <m:r>
                        <a:rPr lang="lv-LV" sz="2400" b="1" i="1" dirty="0" smtClean="0">
                          <a:latin typeface="Cambria Math"/>
                          <a:ea typeface="Cambria Math"/>
                        </a:rPr>
                        <m:t>≈</m:t>
                      </m:r>
                    </m:oMath>
                  </m:oMathPara>
                </a14:m>
                <a:endParaRPr lang="lv-LV" sz="2400" b="1" dirty="0"/>
              </a:p>
              <a:p>
                <a:pPr algn="l"/>
                <a14:m>
                  <m:oMathPara xmlns:m="http://schemas.openxmlformats.org/officeDocument/2006/math">
                    <m:oMathParaPr>
                      <m:jc m:val="centerGroup"/>
                    </m:oMathParaPr>
                    <m:oMath xmlns:m="http://schemas.openxmlformats.org/officeDocument/2006/math">
                      <m:r>
                        <a:rPr lang="lv-LV" sz="2400" b="1" i="1" smtClean="0">
                          <a:latin typeface="Cambria Math"/>
                          <a:ea typeface="Cambria Math"/>
                        </a:rPr>
                        <m:t>≈</m:t>
                      </m:r>
                      <m:r>
                        <a:rPr lang="lv-LV" sz="2400" b="1" i="1" smtClean="0">
                          <a:latin typeface="Cambria Math"/>
                        </a:rPr>
                        <m:t>𝟐</m:t>
                      </m:r>
                      <m:r>
                        <a:rPr lang="lv-LV" sz="2400" b="1" i="1" smtClean="0">
                          <a:latin typeface="Cambria Math"/>
                        </a:rPr>
                        <m:t>.</m:t>
                      </m:r>
                      <m:r>
                        <a:rPr lang="lv-LV" sz="2400" b="1" i="1" smtClean="0">
                          <a:latin typeface="Cambria Math"/>
                        </a:rPr>
                        <m:t>𝟕𝟕</m:t>
                      </m:r>
                      <m:r>
                        <a:rPr lang="lv-LV" sz="2400" b="1" i="1" smtClean="0">
                          <a:latin typeface="Cambria Math"/>
                        </a:rPr>
                        <m:t> ×</m:t>
                      </m:r>
                      <m:sSup>
                        <m:sSupPr>
                          <m:ctrlPr>
                            <a:rPr lang="lv-LV" sz="2400" b="1" i="1" smtClean="0">
                              <a:latin typeface="Cambria Math" panose="02040503050406030204" pitchFamily="18" charset="0"/>
                              <a:ea typeface="Cambria Math"/>
                            </a:rPr>
                          </m:ctrlPr>
                        </m:sSupPr>
                        <m:e>
                          <m:r>
                            <a:rPr lang="lv-LV" sz="2400" b="1" i="1" smtClean="0">
                              <a:latin typeface="Cambria Math"/>
                              <a:ea typeface="Cambria Math"/>
                            </a:rPr>
                            <m:t>𝟏𝟎</m:t>
                          </m:r>
                        </m:e>
                        <m:sup>
                          <m:r>
                            <a:rPr lang="lv-LV" sz="2400" b="1" i="1" smtClean="0">
                              <a:latin typeface="Cambria Math"/>
                              <a:ea typeface="Cambria Math"/>
                            </a:rPr>
                            <m:t>𝟏𝟕</m:t>
                          </m:r>
                        </m:sup>
                      </m:sSup>
                    </m:oMath>
                  </m:oMathPara>
                </a14:m>
                <a:endParaRPr lang="lv-LV" sz="2400" b="1" dirty="0"/>
              </a:p>
              <a:p>
                <a:r>
                  <a:rPr lang="lv-LV" sz="2400" dirty="0"/>
                  <a:t>jeb 277 kvadriljoni dažādi aizpildītu vēlēšanu zīmju. </a:t>
                </a:r>
                <a:endParaRPr lang="en-GB" sz="2400" b="1" dirty="0"/>
              </a:p>
            </p:txBody>
          </p:sp>
        </mc:Choice>
        <mc:Fallback>
          <p:sp>
            <p:nvSpPr>
              <p:cNvPr id="6" name="Text Placeholder 5"/>
              <p:cNvSpPr>
                <a:spLocks noGrp="1" noRot="1" noChangeAspect="1" noMove="1" noResize="1" noEditPoints="1" noAdjustHandles="1" noChangeArrowheads="1" noChangeShapeType="1" noTextEdit="1"/>
              </p:cNvSpPr>
              <p:nvPr>
                <p:ph type="body" idx="10"/>
              </p:nvPr>
            </p:nvSpPr>
            <p:spPr>
              <a:xfrm>
                <a:off x="152400" y="895350"/>
                <a:ext cx="8610600" cy="4038600"/>
              </a:xfrm>
              <a:blipFill>
                <a:blip r:embed="rId3"/>
                <a:stretch>
                  <a:fillRect l="-2065" t="-2508"/>
                </a:stretch>
              </a:blipFill>
            </p:spPr>
            <p:txBody>
              <a:bodyPr/>
              <a:lstStyle/>
              <a:p>
                <a:r>
                  <a:rPr lang="en-US">
                    <a:noFill/>
                  </a:rPr>
                  <a:t> </a:t>
                </a:r>
              </a:p>
            </p:txBody>
          </p:sp>
        </mc:Fallback>
      </mc:AlternateContent>
    </p:spTree>
    <p:extLst>
      <p:ext uri="{BB962C8B-B14F-4D97-AF65-F5344CB8AC3E}">
        <p14:creationId xmlns:p14="http://schemas.microsoft.com/office/powerpoint/2010/main" val="1402442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v-LV" dirty="0"/>
              <a:t>Vienmandātu (first-past-the-post vai alternative vote)</a:t>
            </a:r>
            <a:endParaRPr lang="en-GB" dirty="0"/>
          </a:p>
        </p:txBody>
      </p:sp>
      <p:sp>
        <p:nvSpPr>
          <p:cNvPr id="3" name="Text Placeholder 2"/>
          <p:cNvSpPr>
            <a:spLocks noGrp="1"/>
          </p:cNvSpPr>
          <p:nvPr>
            <p:ph type="body" idx="10"/>
          </p:nvPr>
        </p:nvSpPr>
        <p:spPr>
          <a:xfrm>
            <a:off x="152280" y="895320"/>
            <a:ext cx="2209920" cy="3850920"/>
          </a:xfrm>
        </p:spPr>
        <p:txBody>
          <a:bodyPr/>
          <a:lstStyle/>
          <a:p>
            <a:pPr marL="285750" indent="-285750">
              <a:buFont typeface="Arial" panose="020B0604020202020204" pitchFamily="34" charset="0"/>
              <a:buChar char="•"/>
            </a:pPr>
            <a:r>
              <a:rPr lang="lv-LV" b="1" dirty="0"/>
              <a:t>ASV</a:t>
            </a:r>
            <a:r>
              <a:rPr lang="lv-LV" dirty="0"/>
              <a:t> (vienmandātu sistēma) var nobalsot </a:t>
            </a:r>
            <a:r>
              <a:rPr lang="lv-LV" dirty="0">
                <a:solidFill>
                  <a:srgbClr val="FF0000"/>
                </a:solidFill>
              </a:rPr>
              <a:t>2 vai 4 veidos</a:t>
            </a:r>
            <a:r>
              <a:rPr lang="lv-LV" dirty="0"/>
              <a:t>. Pārstāvju palāta vai Pārstāvju palāta + Senāts.</a:t>
            </a:r>
          </a:p>
          <a:p>
            <a:pPr marL="285750" indent="-285750">
              <a:buFont typeface="Arial" panose="020B0604020202020204" pitchFamily="34" charset="0"/>
              <a:buChar char="•"/>
            </a:pPr>
            <a:r>
              <a:rPr lang="lv-LV" b="1" dirty="0"/>
              <a:t>Lielbritānija</a:t>
            </a:r>
            <a:r>
              <a:rPr lang="lv-LV" dirty="0"/>
              <a:t> (vienmandātu sistēma). Attēlos redzamajos biļetenos var nobalsot </a:t>
            </a:r>
            <a:r>
              <a:rPr lang="lv-LV" dirty="0">
                <a:solidFill>
                  <a:srgbClr val="FF0000"/>
                </a:solidFill>
              </a:rPr>
              <a:t>5</a:t>
            </a:r>
            <a:r>
              <a:rPr lang="lv-LV" dirty="0"/>
              <a:t> vai </a:t>
            </a:r>
            <a:r>
              <a:rPr lang="lv-LV" dirty="0">
                <a:solidFill>
                  <a:srgbClr val="FF0000"/>
                </a:solidFill>
              </a:rPr>
              <a:t>7*6=42</a:t>
            </a:r>
            <a:r>
              <a:rPr lang="lv-LV" dirty="0"/>
              <a:t> veidos. </a:t>
            </a:r>
          </a:p>
          <a:p>
            <a:endParaRPr lang="en-GB" dirty="0"/>
          </a:p>
        </p:txBody>
      </p:sp>
      <p:pic>
        <p:nvPicPr>
          <p:cNvPr id="8194" name="Picture 2" descr="http://blogs.lse.ac.uk/politicsandpolicy/files/2010/07/AV-ballot-1.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742950"/>
            <a:ext cx="3019425" cy="401955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4.bp.blogspot.com/-wW6J6k3HHPE/TbGxyZXn_wI/AAAAAAAACFQ/eWMO8FBu15g/s1600/JDM+ballot.jpg">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38400" y="718584"/>
            <a:ext cx="3505200" cy="3324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971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v-LV" dirty="0"/>
              <a:t>Salīdzinājums ar citu valstu likumdevēju vēlēšanām</a:t>
            </a:r>
            <a:endParaRPr lang="en-GB" dirty="0"/>
          </a:p>
        </p:txBody>
      </p:sp>
      <p:sp>
        <p:nvSpPr>
          <p:cNvPr id="3" name="Text Placeholder 2"/>
          <p:cNvSpPr>
            <a:spLocks noGrp="1"/>
          </p:cNvSpPr>
          <p:nvPr>
            <p:ph type="body" idx="10"/>
          </p:nvPr>
        </p:nvSpPr>
        <p:spPr>
          <a:xfrm>
            <a:off x="152280" y="895320"/>
            <a:ext cx="6096120" cy="3850920"/>
          </a:xfrm>
        </p:spPr>
        <p:txBody>
          <a:bodyPr/>
          <a:lstStyle/>
          <a:p>
            <a:pPr marL="285750" indent="-285750">
              <a:buFont typeface="Arial" panose="020B0604020202020204" pitchFamily="34" charset="0"/>
              <a:buChar char="•"/>
            </a:pPr>
            <a:endParaRPr lang="lv-LV" dirty="0"/>
          </a:p>
          <a:p>
            <a:pPr marL="285750" indent="-285750">
              <a:buFont typeface="Arial" panose="020B0604020202020204" pitchFamily="34" charset="0"/>
              <a:buChar char="•"/>
            </a:pPr>
            <a:endParaRPr lang="lv-LV" dirty="0"/>
          </a:p>
          <a:p>
            <a:pPr marL="285750" indent="-285750">
              <a:buFont typeface="Arial" panose="020B0604020202020204" pitchFamily="34" charset="0"/>
              <a:buChar char="•"/>
            </a:pPr>
            <a:endParaRPr lang="lv-LV" dirty="0"/>
          </a:p>
          <a:p>
            <a:endParaRPr lang="en-GB" dirty="0"/>
          </a:p>
        </p:txBody>
      </p:sp>
      <p:pic>
        <p:nvPicPr>
          <p:cNvPr id="7170" name="Picture 2" descr="http://upload.wikimedia.org/wikipedia/commons/thumb/7/7e/Bundestagswahl_05_stimmzett.jpg/320px-Bundestagswahl_05_stimmzet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609602"/>
            <a:ext cx="2362200" cy="44881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907018"/>
            <a:ext cx="5562600" cy="3046988"/>
          </a:xfrm>
          <a:prstGeom prst="rect">
            <a:avLst/>
          </a:prstGeom>
          <a:noFill/>
        </p:spPr>
        <p:txBody>
          <a:bodyPr wrap="square" rtlCol="0">
            <a:spAutoFit/>
          </a:bodyPr>
          <a:lstStyle/>
          <a:p>
            <a:r>
              <a:rPr lang="lv-LV" sz="2400" b="1" dirty="0"/>
              <a:t>Vācija</a:t>
            </a:r>
            <a:r>
              <a:rPr lang="lv-LV" sz="2400" dirty="0"/>
              <a:t> – jauktā sistēma; jāizvēlas viens aplītis katrā no divām slejām. Saraksti nav grozāmi. </a:t>
            </a:r>
          </a:p>
          <a:p>
            <a:r>
              <a:rPr lang="lv-LV" sz="2400" b="1" dirty="0"/>
              <a:t>Igaunija</a:t>
            </a:r>
            <a:r>
              <a:rPr lang="lv-LV" sz="2400" dirty="0"/>
              <a:t> – 12 apgabali (mazāk kandidātu); var īpaši izcelt vienu no saraksta. </a:t>
            </a:r>
          </a:p>
          <a:p>
            <a:endParaRPr lang="lv-LV" sz="2400" dirty="0"/>
          </a:p>
          <a:p>
            <a:r>
              <a:rPr lang="lv-LV" sz="2400" dirty="0"/>
              <a:t>Iespēju nobalsot – daži simti. </a:t>
            </a:r>
            <a:endParaRPr lang="en-GB" sz="2400" dirty="0"/>
          </a:p>
        </p:txBody>
      </p:sp>
    </p:spTree>
    <p:extLst>
      <p:ext uri="{BB962C8B-B14F-4D97-AF65-F5344CB8AC3E}">
        <p14:creationId xmlns:p14="http://schemas.microsoft.com/office/powerpoint/2010/main" val="500531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v-LV" dirty="0"/>
              <a:t>Lokomotīves efekts – </a:t>
            </a:r>
            <a:r>
              <a:rPr lang="en-GB" dirty="0"/>
              <a:t>Coattail</a:t>
            </a:r>
            <a:r>
              <a:rPr lang="lv-LV" dirty="0"/>
              <a:t> E</a:t>
            </a:r>
            <a:r>
              <a:rPr lang="en-GB" dirty="0" err="1"/>
              <a:t>ffect</a:t>
            </a:r>
            <a:endParaRPr lang="en-GB" dirty="0"/>
          </a:p>
        </p:txBody>
      </p:sp>
      <p:sp>
        <p:nvSpPr>
          <p:cNvPr id="3" name="Content Placeholder 2"/>
          <p:cNvSpPr>
            <a:spLocks noGrp="1"/>
          </p:cNvSpPr>
          <p:nvPr>
            <p:ph idx="1"/>
          </p:nvPr>
        </p:nvSpPr>
        <p:spPr>
          <a:xfrm>
            <a:off x="291785" y="4038586"/>
            <a:ext cx="8838360" cy="685830"/>
          </a:xfrm>
        </p:spPr>
        <p:txBody>
          <a:bodyPr/>
          <a:lstStyle/>
          <a:p>
            <a:r>
              <a:rPr lang="en-GB" dirty="0">
                <a:hlinkClick r:id="rId3"/>
              </a:rPr>
              <a:t>https://www.linkedin.com/pulse/article/20140413164917-113496637-business-ethics-business-and-ethics</a:t>
            </a:r>
            <a:r>
              <a:rPr lang="lv-LV" dirty="0"/>
              <a:t> </a:t>
            </a:r>
            <a:endParaRPr lang="en-GB" dirty="0"/>
          </a:p>
        </p:txBody>
      </p:sp>
      <p:pic>
        <p:nvPicPr>
          <p:cNvPr id="1026" name="Picture 2" descr="http://m.c.lnkd.licdn.com/mpr/mpr/p/1/005/055/2ff/0b6300a.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00550" y="991919"/>
            <a:ext cx="42862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3">
            <a:extLst>
              <a:ext uri="{FF2B5EF4-FFF2-40B4-BE49-F238E27FC236}">
                <a16:creationId xmlns:a16="http://schemas.microsoft.com/office/drawing/2014/main" id="{9CF574BC-21E2-FB46-9A4C-6B0710D3CC1F}"/>
              </a:ext>
            </a:extLst>
          </p:cNvPr>
          <p:cNvSpPr txBox="1">
            <a:spLocks/>
          </p:cNvSpPr>
          <p:nvPr/>
        </p:nvSpPr>
        <p:spPr>
          <a:xfrm>
            <a:off x="228600" y="895350"/>
            <a:ext cx="4495800" cy="3143236"/>
          </a:xfrm>
          <a:prstGeom prst="rect">
            <a:avLst/>
          </a:prstGeom>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lv-LV" sz="2800" dirty="0"/>
              <a:t>Ja atkārtoti jāveic līdzīgas izvēles un trūkst skaidru kritēriju – arī godprātīgi cilvēki sāk pieņemt </a:t>
            </a:r>
            <a:r>
              <a:rPr lang="lv-LV" sz="2800" dirty="0" err="1"/>
              <a:t>stereotipiskus</a:t>
            </a:r>
            <a:r>
              <a:rPr lang="lv-LV" sz="2800" dirty="0"/>
              <a:t> vai nepiemērotus lēmumus. </a:t>
            </a:r>
          </a:p>
        </p:txBody>
      </p:sp>
    </p:spTree>
    <p:extLst>
      <p:ext uri="{BB962C8B-B14F-4D97-AF65-F5344CB8AC3E}">
        <p14:creationId xmlns:p14="http://schemas.microsoft.com/office/powerpoint/2010/main" val="699334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F0B05-011F-2B42-8930-D020BDEEA655}"/>
              </a:ext>
            </a:extLst>
          </p:cNvPr>
          <p:cNvSpPr>
            <a:spLocks noGrp="1"/>
          </p:cNvSpPr>
          <p:nvPr>
            <p:ph type="title"/>
          </p:nvPr>
        </p:nvSpPr>
        <p:spPr/>
        <p:txBody>
          <a:bodyPr/>
          <a:lstStyle/>
          <a:p>
            <a:r>
              <a:rPr lang="en-US" dirty="0" err="1"/>
              <a:t>Individuālās</a:t>
            </a:r>
            <a:r>
              <a:rPr lang="en-US" dirty="0"/>
              <a:t> </a:t>
            </a:r>
            <a:r>
              <a:rPr lang="en-US" dirty="0" err="1"/>
              <a:t>kampaņas</a:t>
            </a:r>
            <a:endParaRPr lang="en-US" dirty="0"/>
          </a:p>
        </p:txBody>
      </p:sp>
      <p:sp>
        <p:nvSpPr>
          <p:cNvPr id="3" name="Content Placeholder 2">
            <a:extLst>
              <a:ext uri="{FF2B5EF4-FFF2-40B4-BE49-F238E27FC236}">
                <a16:creationId xmlns:a16="http://schemas.microsoft.com/office/drawing/2014/main" id="{FAB2E093-F3DC-AF49-ABCC-6E55FD6F264E}"/>
              </a:ext>
            </a:extLst>
          </p:cNvPr>
          <p:cNvSpPr>
            <a:spLocks noGrp="1"/>
          </p:cNvSpPr>
          <p:nvPr>
            <p:ph idx="1"/>
          </p:nvPr>
        </p:nvSpPr>
        <p:spPr>
          <a:xfrm>
            <a:off x="152280" y="895320"/>
            <a:ext cx="8838360" cy="609630"/>
          </a:xfrm>
        </p:spPr>
        <p:txBody>
          <a:bodyPr/>
          <a:lstStyle/>
          <a:p>
            <a:r>
              <a:rPr lang="en-US" dirty="0"/>
              <a:t>No </a:t>
            </a:r>
            <a:r>
              <a:rPr lang="en-US" dirty="0" err="1"/>
              <a:t>kādas</a:t>
            </a:r>
            <a:r>
              <a:rPr lang="en-US" dirty="0"/>
              <a:t> </a:t>
            </a:r>
            <a:r>
              <a:rPr lang="en-US" dirty="0" err="1"/>
              <a:t>partijas</a:t>
            </a:r>
            <a:r>
              <a:rPr lang="en-US" dirty="0"/>
              <a:t> </a:t>
            </a:r>
            <a:r>
              <a:rPr lang="en-US" dirty="0" err="1"/>
              <a:t>iekšējās</a:t>
            </a:r>
            <a:r>
              <a:rPr lang="en-US" dirty="0"/>
              <a:t> </a:t>
            </a:r>
            <a:r>
              <a:rPr lang="en-US" dirty="0" err="1"/>
              <a:t>saziņas</a:t>
            </a:r>
            <a:endParaRPr lang="en-US" dirty="0"/>
          </a:p>
        </p:txBody>
      </p:sp>
      <p:pic>
        <p:nvPicPr>
          <p:cNvPr id="4" name="Picture 3">
            <a:extLst>
              <a:ext uri="{FF2B5EF4-FFF2-40B4-BE49-F238E27FC236}">
                <a16:creationId xmlns:a16="http://schemas.microsoft.com/office/drawing/2014/main" id="{6E7DD5DC-10B0-5B4C-93AC-79B1A6C58998}"/>
              </a:ext>
            </a:extLst>
          </p:cNvPr>
          <p:cNvPicPr>
            <a:picLocks noChangeAspect="1"/>
          </p:cNvPicPr>
          <p:nvPr/>
        </p:nvPicPr>
        <p:blipFill>
          <a:blip r:embed="rId2"/>
          <a:stretch>
            <a:fillRect/>
          </a:stretch>
        </p:blipFill>
        <p:spPr>
          <a:xfrm>
            <a:off x="330200" y="1581150"/>
            <a:ext cx="8356600" cy="2882900"/>
          </a:xfrm>
          <a:prstGeom prst="rect">
            <a:avLst/>
          </a:prstGeom>
        </p:spPr>
      </p:pic>
    </p:spTree>
    <p:extLst>
      <p:ext uri="{BB962C8B-B14F-4D97-AF65-F5344CB8AC3E}">
        <p14:creationId xmlns:p14="http://schemas.microsoft.com/office/powerpoint/2010/main" val="3071124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FDB1A-EC0F-ED4F-95BA-082FB291725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315A16-3F4C-E848-B535-ECC2EDA6DE6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025C5B6-D258-F24C-AB53-7CC70A186240}"/>
              </a:ext>
            </a:extLst>
          </p:cNvPr>
          <p:cNvPicPr>
            <a:picLocks noChangeAspect="1"/>
          </p:cNvPicPr>
          <p:nvPr/>
        </p:nvPicPr>
        <p:blipFill>
          <a:blip r:embed="rId2"/>
          <a:stretch>
            <a:fillRect/>
          </a:stretch>
        </p:blipFill>
        <p:spPr>
          <a:xfrm>
            <a:off x="152279" y="819150"/>
            <a:ext cx="8665029" cy="3048000"/>
          </a:xfrm>
          <a:prstGeom prst="rect">
            <a:avLst/>
          </a:prstGeom>
        </p:spPr>
      </p:pic>
    </p:spTree>
    <p:extLst>
      <p:ext uri="{BB962C8B-B14F-4D97-AF65-F5344CB8AC3E}">
        <p14:creationId xmlns:p14="http://schemas.microsoft.com/office/powerpoint/2010/main" val="3179359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E6611-944F-F340-B77F-8B3A6386B071}"/>
              </a:ext>
            </a:extLst>
          </p:cNvPr>
          <p:cNvSpPr>
            <a:spLocks noGrp="1"/>
          </p:cNvSpPr>
          <p:nvPr>
            <p:ph type="title"/>
          </p:nvPr>
        </p:nvSpPr>
        <p:spPr/>
        <p:txBody>
          <a:bodyPr/>
          <a:lstStyle/>
          <a:p>
            <a:r>
              <a:rPr lang="en-US" dirty="0" err="1"/>
              <a:t>Vēlēšanu</a:t>
            </a:r>
            <a:r>
              <a:rPr lang="en-US" dirty="0"/>
              <a:t> </a:t>
            </a:r>
            <a:r>
              <a:rPr lang="en-US" dirty="0" err="1"/>
              <a:t>vecums</a:t>
            </a:r>
            <a:r>
              <a:rPr lang="en-US" dirty="0"/>
              <a:t> – </a:t>
            </a:r>
            <a:r>
              <a:rPr lang="en-US" dirty="0" err="1"/>
              <a:t>parasti</a:t>
            </a:r>
            <a:r>
              <a:rPr lang="en-US" dirty="0"/>
              <a:t> 18 </a:t>
            </a:r>
            <a:r>
              <a:rPr lang="en-US" dirty="0" err="1"/>
              <a:t>g.v</a:t>
            </a:r>
            <a:r>
              <a:rPr lang="en-US" dirty="0"/>
              <a:t>. (</a:t>
            </a:r>
            <a:r>
              <a:rPr lang="en-US" dirty="0" err="1"/>
              <a:t>Austrija</a:t>
            </a:r>
            <a:r>
              <a:rPr lang="en-US" dirty="0"/>
              <a:t> – no 16)</a:t>
            </a:r>
          </a:p>
        </p:txBody>
      </p:sp>
      <p:sp>
        <p:nvSpPr>
          <p:cNvPr id="3" name="Text Placeholder 2">
            <a:extLst>
              <a:ext uri="{FF2B5EF4-FFF2-40B4-BE49-F238E27FC236}">
                <a16:creationId xmlns:a16="http://schemas.microsoft.com/office/drawing/2014/main" id="{18239C71-F395-DF41-ACBE-5042756D467C}"/>
              </a:ext>
            </a:extLst>
          </p:cNvPr>
          <p:cNvSpPr>
            <a:spLocks noGrp="1"/>
          </p:cNvSpPr>
          <p:nvPr>
            <p:ph type="body" idx="10"/>
          </p:nvPr>
        </p:nvSpPr>
        <p:spPr>
          <a:xfrm>
            <a:off x="6553200" y="895320"/>
            <a:ext cx="2438400" cy="3850920"/>
          </a:xfrm>
        </p:spPr>
        <p:txBody>
          <a:bodyPr/>
          <a:lstStyle/>
          <a:p>
            <a:r>
              <a:rPr lang="en-US" sz="2400" dirty="0" err="1"/>
              <a:t>Skotijas</a:t>
            </a:r>
            <a:r>
              <a:rPr lang="en-US" sz="2400" dirty="0"/>
              <a:t> </a:t>
            </a:r>
            <a:r>
              <a:rPr lang="en-US" sz="2400" dirty="0" err="1"/>
              <a:t>neatkarības</a:t>
            </a:r>
            <a:r>
              <a:rPr lang="en-US" sz="2400" dirty="0"/>
              <a:t> referendums </a:t>
            </a:r>
            <a:r>
              <a:rPr lang="en-US" sz="2400" dirty="0" err="1"/>
              <a:t>bija</a:t>
            </a:r>
            <a:r>
              <a:rPr lang="en-US" sz="2400" dirty="0"/>
              <a:t> no 16 </a:t>
            </a:r>
            <a:r>
              <a:rPr lang="en-US" sz="2400" dirty="0" err="1"/>
              <a:t>g.v</a:t>
            </a:r>
            <a:endParaRPr lang="en-US" sz="2400" dirty="0"/>
          </a:p>
          <a:p>
            <a:r>
              <a:rPr lang="en-US" sz="2400" dirty="0" err="1"/>
              <a:t>Arī</a:t>
            </a:r>
            <a:r>
              <a:rPr lang="en-US" sz="2400" dirty="0"/>
              <a:t> </a:t>
            </a:r>
            <a:r>
              <a:rPr lang="en-US" sz="2400" dirty="0" err="1"/>
              <a:t>Brazīlija</a:t>
            </a:r>
            <a:r>
              <a:rPr lang="en-US" sz="2400" dirty="0"/>
              <a:t>, </a:t>
            </a:r>
            <a:r>
              <a:rPr lang="en-US" sz="2400" dirty="0" err="1"/>
              <a:t>Indonēzija</a:t>
            </a:r>
            <a:r>
              <a:rPr lang="en-US" sz="2400" dirty="0"/>
              <a:t>.</a:t>
            </a:r>
          </a:p>
          <a:p>
            <a:endParaRPr lang="en-US" sz="2400" dirty="0"/>
          </a:p>
          <a:p>
            <a:r>
              <a:rPr lang="en-US" sz="2400" dirty="0" err="1"/>
              <a:t>Gados</a:t>
            </a:r>
            <a:r>
              <a:rPr lang="en-US" sz="2400" dirty="0"/>
              <a:t> </a:t>
            </a:r>
            <a:r>
              <a:rPr lang="en-US" sz="2400" dirty="0" err="1"/>
              <a:t>vecāki</a:t>
            </a:r>
            <a:r>
              <a:rPr lang="en-US" sz="2400" dirty="0"/>
              <a:t> </a:t>
            </a:r>
            <a:r>
              <a:rPr lang="en-US" sz="2400" dirty="0" err="1"/>
              <a:t>balsotāji</a:t>
            </a:r>
            <a:r>
              <a:rPr lang="en-US" sz="2400" dirty="0"/>
              <a:t> </a:t>
            </a:r>
            <a:r>
              <a:rPr lang="en-US" sz="2400" dirty="0" err="1"/>
              <a:t>ir</a:t>
            </a:r>
            <a:r>
              <a:rPr lang="en-US" sz="2400" dirty="0"/>
              <a:t> </a:t>
            </a:r>
            <a:r>
              <a:rPr lang="en-US" sz="2400" dirty="0" err="1"/>
              <a:t>aktīvāki</a:t>
            </a:r>
            <a:r>
              <a:rPr lang="en-US" sz="2400" dirty="0"/>
              <a:t>.</a:t>
            </a:r>
          </a:p>
        </p:txBody>
      </p:sp>
      <p:pic>
        <p:nvPicPr>
          <p:cNvPr id="4" name="Picture 3">
            <a:extLst>
              <a:ext uri="{FF2B5EF4-FFF2-40B4-BE49-F238E27FC236}">
                <a16:creationId xmlns:a16="http://schemas.microsoft.com/office/drawing/2014/main" id="{33B30EF1-0695-5049-B3FF-B49F583D0570}"/>
              </a:ext>
            </a:extLst>
          </p:cNvPr>
          <p:cNvPicPr>
            <a:picLocks noChangeAspect="1"/>
          </p:cNvPicPr>
          <p:nvPr/>
        </p:nvPicPr>
        <p:blipFill>
          <a:blip r:embed="rId2"/>
          <a:stretch>
            <a:fillRect/>
          </a:stretch>
        </p:blipFill>
        <p:spPr>
          <a:xfrm>
            <a:off x="381000" y="545715"/>
            <a:ext cx="5895473" cy="4200525"/>
          </a:xfrm>
          <a:prstGeom prst="rect">
            <a:avLst/>
          </a:prstGeom>
        </p:spPr>
      </p:pic>
    </p:spTree>
    <p:extLst>
      <p:ext uri="{BB962C8B-B14F-4D97-AF65-F5344CB8AC3E}">
        <p14:creationId xmlns:p14="http://schemas.microsoft.com/office/powerpoint/2010/main" val="740688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8AB32-0EB3-CA4A-A0E6-E96AF3080732}"/>
              </a:ext>
            </a:extLst>
          </p:cNvPr>
          <p:cNvSpPr>
            <a:spLocks noGrp="1"/>
          </p:cNvSpPr>
          <p:nvPr>
            <p:ph type="title"/>
          </p:nvPr>
        </p:nvSpPr>
        <p:spPr/>
        <p:txBody>
          <a:bodyPr/>
          <a:lstStyle/>
          <a:p>
            <a:r>
              <a:rPr lang="en-US" dirty="0" err="1"/>
              <a:t>Nepilsoņi</a:t>
            </a:r>
            <a:r>
              <a:rPr lang="en-US" dirty="0"/>
              <a:t> (229 </a:t>
            </a:r>
            <a:r>
              <a:rPr lang="en-US" dirty="0" err="1"/>
              <a:t>tūkstoši</a:t>
            </a:r>
            <a:r>
              <a:rPr lang="en-US" dirty="0"/>
              <a:t>; </a:t>
            </a:r>
            <a:r>
              <a:rPr lang="en-US" dirty="0" err="1"/>
              <a:t>ap</a:t>
            </a:r>
            <a:r>
              <a:rPr lang="en-US" dirty="0"/>
              <a:t> 11% no </a:t>
            </a:r>
            <a:r>
              <a:rPr lang="en-US" dirty="0" err="1"/>
              <a:t>iedzīvotājiem</a:t>
            </a:r>
            <a:r>
              <a:rPr lang="en-US" dirty="0"/>
              <a:t>)</a:t>
            </a:r>
          </a:p>
        </p:txBody>
      </p:sp>
      <p:pic>
        <p:nvPicPr>
          <p:cNvPr id="4" name="Picture 3">
            <a:extLst>
              <a:ext uri="{FF2B5EF4-FFF2-40B4-BE49-F238E27FC236}">
                <a16:creationId xmlns:a16="http://schemas.microsoft.com/office/drawing/2014/main" id="{BCA1EA16-F6EF-154E-B8A5-6D540D30FCD6}"/>
              </a:ext>
            </a:extLst>
          </p:cNvPr>
          <p:cNvPicPr>
            <a:picLocks noChangeAspect="1"/>
          </p:cNvPicPr>
          <p:nvPr/>
        </p:nvPicPr>
        <p:blipFill>
          <a:blip r:embed="rId2"/>
          <a:stretch>
            <a:fillRect/>
          </a:stretch>
        </p:blipFill>
        <p:spPr>
          <a:xfrm>
            <a:off x="304800" y="672824"/>
            <a:ext cx="7620000" cy="4445000"/>
          </a:xfrm>
          <a:prstGeom prst="rect">
            <a:avLst/>
          </a:prstGeom>
        </p:spPr>
      </p:pic>
    </p:spTree>
    <p:extLst>
      <p:ext uri="{BB962C8B-B14F-4D97-AF65-F5344CB8AC3E}">
        <p14:creationId xmlns:p14="http://schemas.microsoft.com/office/powerpoint/2010/main" val="961285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8FE499-4C92-4E72-BD2C-8ECEB9ED0A26}"/>
              </a:ext>
            </a:extLst>
          </p:cNvPr>
          <p:cNvSpPr>
            <a:spLocks noGrp="1"/>
          </p:cNvSpPr>
          <p:nvPr>
            <p:ph type="title"/>
          </p:nvPr>
        </p:nvSpPr>
        <p:spPr/>
        <p:txBody>
          <a:bodyPr/>
          <a:lstStyle/>
          <a:p>
            <a:r>
              <a:rPr lang="lv-LV" dirty="0"/>
              <a:t>Jautājumi</a:t>
            </a:r>
            <a:endParaRPr lang="en-US" dirty="0"/>
          </a:p>
        </p:txBody>
      </p:sp>
      <p:sp>
        <p:nvSpPr>
          <p:cNvPr id="5" name="Text Placeholder 4">
            <a:extLst>
              <a:ext uri="{FF2B5EF4-FFF2-40B4-BE49-F238E27FC236}">
                <a16:creationId xmlns:a16="http://schemas.microsoft.com/office/drawing/2014/main" id="{3814E6C3-201F-4811-B8D5-BCE368D93212}"/>
              </a:ext>
            </a:extLst>
          </p:cNvPr>
          <p:cNvSpPr>
            <a:spLocks noGrp="1"/>
          </p:cNvSpPr>
          <p:nvPr>
            <p:ph type="body" idx="10"/>
          </p:nvPr>
        </p:nvSpPr>
        <p:spPr/>
        <p:txBody>
          <a:bodyPr/>
          <a:lstStyle/>
          <a:p>
            <a:pPr marL="285750" indent="-285750">
              <a:buClr>
                <a:srgbClr val="00B050"/>
              </a:buClr>
              <a:buSzPct val="90000"/>
              <a:buFont typeface="Webdings" panose="05030102010509060703" pitchFamily="18" charset="2"/>
              <a:buChar char="4"/>
            </a:pPr>
            <a:r>
              <a:rPr lang="lv-LV" sz="2400" b="1" dirty="0"/>
              <a:t>Kas ir demokrātija: </a:t>
            </a:r>
            <a:r>
              <a:rPr lang="lv-LV" sz="2400" dirty="0"/>
              <a:t>Vai tā ir "laba vara"</a:t>
            </a:r>
          </a:p>
          <a:p>
            <a:pPr marL="285750" indent="-285750">
              <a:buClr>
                <a:srgbClr val="00B050"/>
              </a:buClr>
              <a:buSzPct val="90000"/>
              <a:buFont typeface="Webdings" panose="05030102010509060703" pitchFamily="18" charset="2"/>
              <a:buChar char="4"/>
            </a:pPr>
            <a:r>
              <a:rPr lang="lv-LV" sz="2400" b="1" dirty="0"/>
              <a:t>Ko maina viena balss: </a:t>
            </a:r>
            <a:r>
              <a:rPr lang="lv-LV" sz="2400" dirty="0"/>
              <a:t>Nedaudz matemātikas</a:t>
            </a:r>
          </a:p>
          <a:p>
            <a:pPr marL="285750" indent="-285750">
              <a:buClr>
                <a:srgbClr val="00B050"/>
              </a:buClr>
              <a:buSzPct val="90000"/>
              <a:buFont typeface="Webdings" panose="05030102010509060703" pitchFamily="18" charset="2"/>
              <a:buChar char="4"/>
            </a:pPr>
            <a:r>
              <a:rPr lang="lv-LV" sz="2400" b="1" dirty="0"/>
              <a:t>Līdztiesība:</a:t>
            </a:r>
            <a:r>
              <a:rPr lang="lv-LV" sz="2400" dirty="0"/>
              <a:t> Vēlētājiem? Kandidātiem? Apgabali, </a:t>
            </a:r>
            <a:r>
              <a:rPr lang="lv-LV" sz="2400" dirty="0" err="1"/>
              <a:t>ranžēšana</a:t>
            </a:r>
            <a:r>
              <a:rPr lang="lv-LV" sz="2400" dirty="0"/>
              <a:t>.</a:t>
            </a:r>
          </a:p>
          <a:p>
            <a:pPr marL="285750" indent="-285750">
              <a:buClr>
                <a:srgbClr val="00B050"/>
              </a:buClr>
              <a:buSzPct val="90000"/>
              <a:buFont typeface="Webdings" panose="05030102010509060703" pitchFamily="18" charset="2"/>
              <a:buChar char="4"/>
            </a:pPr>
            <a:r>
              <a:rPr lang="lv-LV" sz="2400" b="1" dirty="0"/>
              <a:t>Demogrāfija: </a:t>
            </a:r>
            <a:r>
              <a:rPr lang="lv-LV" sz="2400" dirty="0"/>
              <a:t>Vecumu grupu un dzimumu pārstāvniecība.</a:t>
            </a:r>
          </a:p>
          <a:p>
            <a:pPr marL="285750" indent="-285750">
              <a:buClr>
                <a:srgbClr val="00B050"/>
              </a:buClr>
              <a:buSzPct val="90000"/>
              <a:buFont typeface="Webdings" panose="05030102010509060703" pitchFamily="18" charset="2"/>
              <a:buChar char="4"/>
            </a:pPr>
            <a:r>
              <a:rPr lang="lv-LV" sz="2400" b="1" dirty="0"/>
              <a:t>"Nopirkšana" vai "Nozagšana":</a:t>
            </a:r>
            <a:r>
              <a:rPr lang="lv-LV" sz="2400" dirty="0"/>
              <a:t> Vai ir bažas par procedūru?</a:t>
            </a:r>
          </a:p>
          <a:p>
            <a:pPr marL="285750" indent="-285750">
              <a:buClr>
                <a:srgbClr val="00B050"/>
              </a:buClr>
              <a:buSzPct val="90000"/>
              <a:buFont typeface="Webdings" panose="05030102010509060703" pitchFamily="18" charset="2"/>
              <a:buChar char="4"/>
            </a:pPr>
            <a:r>
              <a:rPr lang="lv-LV" sz="2400" b="1" dirty="0"/>
              <a:t>Partiju iedalījums: </a:t>
            </a:r>
            <a:r>
              <a:rPr lang="lv-LV" sz="2400" dirty="0" err="1"/>
              <a:t>Pēcvēlēšanu</a:t>
            </a:r>
            <a:r>
              <a:rPr lang="lv-LV" sz="2400" dirty="0"/>
              <a:t> koalīcijas un sarkanās līnijas</a:t>
            </a:r>
          </a:p>
          <a:p>
            <a:pPr marL="285750" indent="-285750">
              <a:buClr>
                <a:srgbClr val="00B050"/>
              </a:buClr>
              <a:buSzPct val="90000"/>
              <a:buFont typeface="Webdings" panose="05030102010509060703" pitchFamily="18" charset="2"/>
              <a:buChar char="4"/>
            </a:pPr>
            <a:r>
              <a:rPr lang="lv-LV" sz="2400" b="1" dirty="0"/>
              <a:t>Secinājumi: </a:t>
            </a:r>
            <a:r>
              <a:rPr lang="lv-LV" sz="2400" dirty="0"/>
              <a:t>Izvēles pārbaude ar veselo saprātu.</a:t>
            </a:r>
          </a:p>
          <a:p>
            <a:pPr marL="285750" indent="-285750">
              <a:buClr>
                <a:srgbClr val="00B050"/>
              </a:buClr>
              <a:buSzPct val="90000"/>
              <a:buFont typeface="Webdings" panose="05030102010509060703" pitchFamily="18" charset="2"/>
              <a:buChar char="4"/>
            </a:pPr>
            <a:endParaRPr lang="lv-LV" dirty="0"/>
          </a:p>
        </p:txBody>
      </p:sp>
    </p:spTree>
    <p:extLst>
      <p:ext uri="{BB962C8B-B14F-4D97-AF65-F5344CB8AC3E}">
        <p14:creationId xmlns:p14="http://schemas.microsoft.com/office/powerpoint/2010/main" val="419692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v-LV" dirty="0"/>
              <a:t>Kandidātu dzimums – 12.Saeima</a:t>
            </a:r>
            <a:endParaRPr lang="en-GB" dirty="0"/>
          </a:p>
        </p:txBody>
      </p:sp>
      <p:sp>
        <p:nvSpPr>
          <p:cNvPr id="3" name="Text Placeholder 2"/>
          <p:cNvSpPr>
            <a:spLocks noGrp="1"/>
          </p:cNvSpPr>
          <p:nvPr>
            <p:ph type="body" idx="10"/>
          </p:nvPr>
        </p:nvSpPr>
        <p:spPr/>
        <p:txBody>
          <a:bodyPr/>
          <a:lstStyle/>
          <a:p>
            <a:endParaRPr lang="en-GB"/>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0550"/>
            <a:ext cx="9144000" cy="4572000"/>
          </a:xfrm>
          <a:prstGeom prst="rect">
            <a:avLst/>
          </a:prstGeom>
        </p:spPr>
      </p:pic>
      <p:sp>
        <p:nvSpPr>
          <p:cNvPr id="5" name="Rounded Rectangle 4"/>
          <p:cNvSpPr/>
          <p:nvPr/>
        </p:nvSpPr>
        <p:spPr>
          <a:xfrm>
            <a:off x="2819400" y="1047750"/>
            <a:ext cx="4724400" cy="304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Arrow Connector 6"/>
          <p:cNvCxnSpPr/>
          <p:nvPr/>
        </p:nvCxnSpPr>
        <p:spPr>
          <a:xfrm flipH="1">
            <a:off x="7543800" y="895350"/>
            <a:ext cx="381000" cy="152400"/>
          </a:xfrm>
          <a:prstGeom prst="straightConnector1">
            <a:avLst/>
          </a:prstGeom>
          <a:ln w="25400">
            <a:solidFill>
              <a:srgbClr val="FF2D2D"/>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96200" y="742950"/>
            <a:ext cx="1473480" cy="584775"/>
          </a:xfrm>
          <a:prstGeom prst="rect">
            <a:avLst/>
          </a:prstGeom>
          <a:noFill/>
        </p:spPr>
        <p:txBody>
          <a:bodyPr wrap="none" rtlCol="0">
            <a:spAutoFit/>
          </a:bodyPr>
          <a:lstStyle/>
          <a:p>
            <a:pPr algn="ctr"/>
            <a:r>
              <a:rPr lang="lv-LV" sz="1600" dirty="0"/>
              <a:t>11.Saeimā</a:t>
            </a:r>
          </a:p>
          <a:p>
            <a:pPr algn="ctr"/>
            <a:r>
              <a:rPr lang="lv-LV" sz="1600" dirty="0"/>
              <a:t>pārstāvētajām</a:t>
            </a:r>
            <a:endParaRPr lang="en-GB" sz="1600" dirty="0"/>
          </a:p>
        </p:txBody>
      </p:sp>
    </p:spTree>
    <p:extLst>
      <p:ext uri="{BB962C8B-B14F-4D97-AF65-F5344CB8AC3E}">
        <p14:creationId xmlns:p14="http://schemas.microsoft.com/office/powerpoint/2010/main" val="1233806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5CFA3-9536-084B-A427-36F59DBF57A3}"/>
              </a:ext>
            </a:extLst>
          </p:cNvPr>
          <p:cNvSpPr>
            <a:spLocks noGrp="1"/>
          </p:cNvSpPr>
          <p:nvPr>
            <p:ph type="title"/>
          </p:nvPr>
        </p:nvSpPr>
        <p:spPr/>
        <p:txBody>
          <a:bodyPr/>
          <a:lstStyle/>
          <a:p>
            <a:r>
              <a:rPr lang="en-US" dirty="0"/>
              <a:t>12.Saeimas </a:t>
            </a:r>
            <a:r>
              <a:rPr lang="en-US" dirty="0" err="1"/>
              <a:t>statistika</a:t>
            </a:r>
            <a:endParaRPr lang="en-US" dirty="0"/>
          </a:p>
        </p:txBody>
      </p:sp>
      <p:sp>
        <p:nvSpPr>
          <p:cNvPr id="3" name="Text Placeholder 2">
            <a:extLst>
              <a:ext uri="{FF2B5EF4-FFF2-40B4-BE49-F238E27FC236}">
                <a16:creationId xmlns:a16="http://schemas.microsoft.com/office/drawing/2014/main" id="{1B9F60BD-8D1B-AF4F-B782-609486E5EE68}"/>
              </a:ext>
            </a:extLst>
          </p:cNvPr>
          <p:cNvSpPr>
            <a:spLocks noGrp="1"/>
          </p:cNvSpPr>
          <p:nvPr>
            <p:ph type="body" idx="10"/>
          </p:nvPr>
        </p:nvSpPr>
        <p:spPr>
          <a:xfrm>
            <a:off x="152280" y="3092420"/>
            <a:ext cx="8839320" cy="698530"/>
          </a:xfrm>
        </p:spPr>
        <p:txBody>
          <a:bodyPr/>
          <a:lstStyle/>
          <a:p>
            <a:r>
              <a:rPr lang="en-US" sz="2000" dirty="0" err="1"/>
              <a:t>Deputāti</a:t>
            </a:r>
            <a:r>
              <a:rPr lang="en-US" sz="2000" dirty="0"/>
              <a:t> </a:t>
            </a:r>
            <a:r>
              <a:rPr lang="en-US" sz="2000" dirty="0" err="1"/>
              <a:t>mēdz</a:t>
            </a:r>
            <a:r>
              <a:rPr lang="en-US" sz="2000" dirty="0"/>
              <a:t> </a:t>
            </a:r>
            <a:r>
              <a:rPr lang="en-US" sz="2000" dirty="0" err="1"/>
              <a:t>pāriet</a:t>
            </a:r>
            <a:r>
              <a:rPr lang="en-US" sz="2000" dirty="0"/>
              <a:t> </a:t>
            </a:r>
            <a:r>
              <a:rPr lang="en-US" sz="2000" dirty="0" err="1"/>
              <a:t>ministru</a:t>
            </a:r>
            <a:r>
              <a:rPr lang="en-US" sz="2000" dirty="0"/>
              <a:t> </a:t>
            </a:r>
            <a:r>
              <a:rPr lang="en-US" sz="2000" dirty="0" err="1"/>
              <a:t>darbā</a:t>
            </a:r>
            <a:r>
              <a:rPr lang="en-US" sz="2000" dirty="0"/>
              <a:t>, </a:t>
            </a:r>
            <a:r>
              <a:rPr lang="en-US" sz="2000" dirty="0" err="1"/>
              <a:t>vai</a:t>
            </a:r>
            <a:r>
              <a:rPr lang="en-US" sz="2000" dirty="0"/>
              <a:t> </a:t>
            </a:r>
            <a:r>
              <a:rPr lang="en-US" sz="2000" dirty="0" err="1"/>
              <a:t>nolikt</a:t>
            </a:r>
            <a:r>
              <a:rPr lang="en-US" sz="2000" dirty="0"/>
              <a:t> </a:t>
            </a:r>
            <a:r>
              <a:rPr lang="en-US" sz="2000" dirty="0" err="1"/>
              <a:t>mandātu</a:t>
            </a:r>
            <a:r>
              <a:rPr lang="en-US" sz="2000" dirty="0"/>
              <a:t> </a:t>
            </a:r>
            <a:r>
              <a:rPr lang="en-US" sz="2000" dirty="0" err="1"/>
              <a:t>slimības</a:t>
            </a:r>
            <a:r>
              <a:rPr lang="en-US" sz="2000" dirty="0"/>
              <a:t> </a:t>
            </a:r>
            <a:r>
              <a:rPr lang="en-US" sz="2000" dirty="0" err="1"/>
              <a:t>vai</a:t>
            </a:r>
            <a:r>
              <a:rPr lang="en-US" sz="2000" dirty="0"/>
              <a:t> </a:t>
            </a:r>
            <a:r>
              <a:rPr lang="en-US" sz="2000" dirty="0" err="1"/>
              <a:t>citu</a:t>
            </a:r>
            <a:r>
              <a:rPr lang="en-US" sz="2000" dirty="0"/>
              <a:t> </a:t>
            </a:r>
            <a:r>
              <a:rPr lang="en-US" sz="2000" dirty="0" err="1"/>
              <a:t>apstākļu</a:t>
            </a:r>
            <a:r>
              <a:rPr lang="en-US" sz="2000" dirty="0"/>
              <a:t> </a:t>
            </a:r>
            <a:r>
              <a:rPr lang="en-US" sz="2000" dirty="0" err="1"/>
              <a:t>dēļ</a:t>
            </a:r>
            <a:r>
              <a:rPr lang="en-US" sz="2000" dirty="0"/>
              <a:t>. Tad </a:t>
            </a:r>
            <a:r>
              <a:rPr lang="en-US" sz="2000" dirty="0" err="1"/>
              <a:t>Saeimā</a:t>
            </a:r>
            <a:r>
              <a:rPr lang="en-US" sz="2000" dirty="0"/>
              <a:t> </a:t>
            </a:r>
            <a:r>
              <a:rPr lang="en-US" sz="2000" dirty="0" err="1"/>
              <a:t>apstiprina</a:t>
            </a:r>
            <a:r>
              <a:rPr lang="en-US" sz="2000" dirty="0"/>
              <a:t> </a:t>
            </a:r>
            <a:r>
              <a:rPr lang="en-US" sz="2000" dirty="0" err="1"/>
              <a:t>nākamo</a:t>
            </a:r>
            <a:r>
              <a:rPr lang="en-US" sz="2000" dirty="0"/>
              <a:t> </a:t>
            </a:r>
            <a:r>
              <a:rPr lang="en-US" sz="2000" dirty="0" err="1"/>
              <a:t>kandidātu</a:t>
            </a:r>
            <a:r>
              <a:rPr lang="en-US" sz="2000" dirty="0"/>
              <a:t> no </a:t>
            </a:r>
            <a:r>
              <a:rPr lang="en-US" sz="2000" dirty="0" err="1"/>
              <a:t>tā</a:t>
            </a:r>
            <a:r>
              <a:rPr lang="en-US" sz="2000" dirty="0"/>
              <a:t> </a:t>
            </a:r>
            <a:r>
              <a:rPr lang="en-US" sz="2000" dirty="0" err="1"/>
              <a:t>paša</a:t>
            </a:r>
            <a:r>
              <a:rPr lang="en-US" sz="2000" dirty="0"/>
              <a:t> </a:t>
            </a:r>
            <a:r>
              <a:rPr lang="en-US" sz="2000" dirty="0" err="1"/>
              <a:t>saraksta</a:t>
            </a:r>
            <a:r>
              <a:rPr lang="en-US" sz="2000" dirty="0"/>
              <a:t> (“</a:t>
            </a:r>
            <a:r>
              <a:rPr lang="en-US" sz="2000" dirty="0" err="1"/>
              <a:t>mīkstais</a:t>
            </a:r>
            <a:r>
              <a:rPr lang="en-US" sz="2000" dirty="0"/>
              <a:t> </a:t>
            </a:r>
            <a:r>
              <a:rPr lang="en-US" sz="2000" dirty="0" err="1"/>
              <a:t>mandāts</a:t>
            </a:r>
            <a:r>
              <a:rPr lang="en-US" sz="2000" dirty="0"/>
              <a:t>”).</a:t>
            </a:r>
          </a:p>
        </p:txBody>
      </p:sp>
      <p:pic>
        <p:nvPicPr>
          <p:cNvPr id="4" name="Picture 3">
            <a:extLst>
              <a:ext uri="{FF2B5EF4-FFF2-40B4-BE49-F238E27FC236}">
                <a16:creationId xmlns:a16="http://schemas.microsoft.com/office/drawing/2014/main" id="{85A08D73-A54E-6E47-8018-01B3670DD03D}"/>
              </a:ext>
            </a:extLst>
          </p:cNvPr>
          <p:cNvPicPr>
            <a:picLocks noChangeAspect="1"/>
          </p:cNvPicPr>
          <p:nvPr/>
        </p:nvPicPr>
        <p:blipFill>
          <a:blip r:embed="rId2"/>
          <a:stretch>
            <a:fillRect/>
          </a:stretch>
        </p:blipFill>
        <p:spPr>
          <a:xfrm>
            <a:off x="152280" y="895320"/>
            <a:ext cx="6578600" cy="2197100"/>
          </a:xfrm>
          <a:prstGeom prst="rect">
            <a:avLst/>
          </a:prstGeom>
        </p:spPr>
      </p:pic>
      <p:sp>
        <p:nvSpPr>
          <p:cNvPr id="5" name="TextBox 4">
            <a:extLst>
              <a:ext uri="{FF2B5EF4-FFF2-40B4-BE49-F238E27FC236}">
                <a16:creationId xmlns:a16="http://schemas.microsoft.com/office/drawing/2014/main" id="{C075EEA7-EED3-AC43-8ADB-B3D0817F239E}"/>
              </a:ext>
            </a:extLst>
          </p:cNvPr>
          <p:cNvSpPr txBox="1"/>
          <p:nvPr/>
        </p:nvSpPr>
        <p:spPr>
          <a:xfrm>
            <a:off x="135715" y="4248150"/>
            <a:ext cx="7855035" cy="461665"/>
          </a:xfrm>
          <a:prstGeom prst="rect">
            <a:avLst/>
          </a:prstGeom>
          <a:noFill/>
        </p:spPr>
        <p:txBody>
          <a:bodyPr wrap="none" rtlCol="0">
            <a:spAutoFit/>
          </a:bodyPr>
          <a:lstStyle/>
          <a:p>
            <a:r>
              <a:rPr lang="en-US" sz="2400" dirty="0"/>
              <a:t>13. </a:t>
            </a:r>
            <a:r>
              <a:rPr lang="en-US" sz="2400" dirty="0" err="1"/>
              <a:t>Saeimai</a:t>
            </a:r>
            <a:r>
              <a:rPr lang="en-US" sz="2400" dirty="0"/>
              <a:t> 31,8% no </a:t>
            </a:r>
            <a:r>
              <a:rPr lang="en-US" sz="2400" dirty="0" err="1"/>
              <a:t>deputātu</a:t>
            </a:r>
            <a:r>
              <a:rPr lang="en-US" sz="2400" dirty="0"/>
              <a:t> </a:t>
            </a:r>
            <a:r>
              <a:rPr lang="en-US" sz="2400" dirty="0" err="1"/>
              <a:t>kandidātiem</a:t>
            </a:r>
            <a:r>
              <a:rPr lang="en-US" sz="2400" dirty="0"/>
              <a:t> </a:t>
            </a:r>
            <a:r>
              <a:rPr lang="en-US" sz="2400" dirty="0" err="1"/>
              <a:t>ir</a:t>
            </a:r>
            <a:r>
              <a:rPr lang="en-US" sz="2400" dirty="0"/>
              <a:t> </a:t>
            </a:r>
            <a:r>
              <a:rPr lang="en-US" sz="2400" dirty="0" err="1"/>
              <a:t>sievietes</a:t>
            </a:r>
            <a:r>
              <a:rPr lang="en-US" sz="2400" dirty="0"/>
              <a:t>.</a:t>
            </a:r>
            <a:endParaRPr lang="en-US" dirty="0"/>
          </a:p>
        </p:txBody>
      </p:sp>
    </p:spTree>
    <p:extLst>
      <p:ext uri="{BB962C8B-B14F-4D97-AF65-F5344CB8AC3E}">
        <p14:creationId xmlns:p14="http://schemas.microsoft.com/office/powerpoint/2010/main" val="842382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v-LV" dirty="0"/>
              <a:t>Sievietes no kandidātiem, lielo partiju kandidātiem, ...</a:t>
            </a:r>
            <a:endParaRPr lang="en-GB" dirty="0"/>
          </a:p>
        </p:txBody>
      </p:sp>
      <p:sp>
        <p:nvSpPr>
          <p:cNvPr id="3" name="Text Placeholder 2"/>
          <p:cNvSpPr>
            <a:spLocks noGrp="1"/>
          </p:cNvSpPr>
          <p:nvPr>
            <p:ph type="body" idx="10"/>
          </p:nvPr>
        </p:nvSpPr>
        <p:spPr/>
        <p:txBody>
          <a:bodyPr/>
          <a:lstStyle/>
          <a:p>
            <a:endParaRPr lang="en-GB"/>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0550"/>
            <a:ext cx="9144000" cy="4572000"/>
          </a:xfrm>
          <a:prstGeom prst="rect">
            <a:avLst/>
          </a:prstGeom>
        </p:spPr>
      </p:pic>
    </p:spTree>
    <p:extLst>
      <p:ext uri="{BB962C8B-B14F-4D97-AF65-F5344CB8AC3E}">
        <p14:creationId xmlns:p14="http://schemas.microsoft.com/office/powerpoint/2010/main" val="4037450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C2D5128-397B-A640-8374-AF3EAB4FA81C}"/>
              </a:ext>
            </a:extLst>
          </p:cNvPr>
          <p:cNvSpPr>
            <a:spLocks noGrp="1"/>
          </p:cNvSpPr>
          <p:nvPr>
            <p:ph idx="1"/>
          </p:nvPr>
        </p:nvSpPr>
        <p:spPr/>
        <p:txBody>
          <a:bodyPr/>
          <a:lstStyle/>
          <a:p>
            <a:r>
              <a:rPr lang="en-US" dirty="0" err="1"/>
              <a:t>Vai</a:t>
            </a:r>
            <a:r>
              <a:rPr lang="en-US" dirty="0"/>
              <a:t> </a:t>
            </a:r>
            <a:r>
              <a:rPr lang="en-US" dirty="0" err="1"/>
              <a:t>vēlēšanas</a:t>
            </a:r>
            <a:r>
              <a:rPr lang="en-US" dirty="0"/>
              <a:t> </a:t>
            </a:r>
            <a:r>
              <a:rPr lang="en-US" dirty="0" err="1"/>
              <a:t>var</a:t>
            </a:r>
            <a:r>
              <a:rPr lang="en-US" dirty="0"/>
              <a:t> </a:t>
            </a:r>
            <a:r>
              <a:rPr lang="en-US" dirty="0" err="1"/>
              <a:t>uzvarēt</a:t>
            </a:r>
            <a:r>
              <a:rPr lang="en-US" dirty="0"/>
              <a:t> </a:t>
            </a:r>
            <a:r>
              <a:rPr lang="en-US" dirty="0" err="1"/>
              <a:t>ar</a:t>
            </a:r>
            <a:r>
              <a:rPr lang="en-US" dirty="0"/>
              <a:t> </a:t>
            </a:r>
            <a:r>
              <a:rPr lang="en-US" dirty="0" err="1"/>
              <a:t>masveidīgu</a:t>
            </a:r>
            <a:r>
              <a:rPr lang="en-US" dirty="0"/>
              <a:t> </a:t>
            </a:r>
            <a:r>
              <a:rPr lang="en-US" dirty="0" err="1"/>
              <a:t>reklāmas</a:t>
            </a:r>
            <a:r>
              <a:rPr lang="en-US" dirty="0"/>
              <a:t> </a:t>
            </a:r>
            <a:r>
              <a:rPr lang="en-US" dirty="0" err="1"/>
              <a:t>kampaņu</a:t>
            </a:r>
            <a:r>
              <a:rPr lang="en-US" dirty="0"/>
              <a:t> </a:t>
            </a:r>
            <a:r>
              <a:rPr lang="en-US" dirty="0" err="1"/>
              <a:t>vai</a:t>
            </a:r>
            <a:r>
              <a:rPr lang="en-US" dirty="0"/>
              <a:t> </a:t>
            </a:r>
            <a:r>
              <a:rPr lang="en-US" dirty="0" err="1"/>
              <a:t>arī</a:t>
            </a:r>
            <a:r>
              <a:rPr lang="en-US" dirty="0"/>
              <a:t> </a:t>
            </a:r>
            <a:r>
              <a:rPr lang="en-US" dirty="0" err="1"/>
              <a:t>masveidīgu</a:t>
            </a:r>
            <a:r>
              <a:rPr lang="en-US" dirty="0"/>
              <a:t> (</a:t>
            </a:r>
            <a:r>
              <a:rPr lang="en-US" dirty="0" err="1"/>
              <a:t>noziedzīgu</a:t>
            </a:r>
            <a:r>
              <a:rPr lang="en-US" dirty="0"/>
              <a:t>) </a:t>
            </a:r>
            <a:r>
              <a:rPr lang="en-US" dirty="0" err="1"/>
              <a:t>šmaukšanos</a:t>
            </a:r>
            <a:r>
              <a:rPr lang="en-US" dirty="0"/>
              <a:t>?</a:t>
            </a:r>
          </a:p>
        </p:txBody>
      </p:sp>
      <p:sp>
        <p:nvSpPr>
          <p:cNvPr id="4" name="Title 3">
            <a:extLst>
              <a:ext uri="{FF2B5EF4-FFF2-40B4-BE49-F238E27FC236}">
                <a16:creationId xmlns:a16="http://schemas.microsoft.com/office/drawing/2014/main" id="{954DD348-100B-4141-B23D-276235E36013}"/>
              </a:ext>
            </a:extLst>
          </p:cNvPr>
          <p:cNvSpPr>
            <a:spLocks noGrp="1"/>
          </p:cNvSpPr>
          <p:nvPr>
            <p:ph type="title"/>
          </p:nvPr>
        </p:nvSpPr>
        <p:spPr/>
        <p:txBody>
          <a:bodyPr/>
          <a:lstStyle/>
          <a:p>
            <a:r>
              <a:rPr lang="en-US" dirty="0" err="1"/>
              <a:t>Vēlēšanu</a:t>
            </a:r>
            <a:r>
              <a:rPr lang="en-US" dirty="0"/>
              <a:t> "</a:t>
            </a:r>
            <a:r>
              <a:rPr lang="en-US" dirty="0" err="1"/>
              <a:t>nopirkšana</a:t>
            </a:r>
            <a:r>
              <a:rPr lang="en-US" dirty="0"/>
              <a:t>" </a:t>
            </a:r>
            <a:r>
              <a:rPr lang="en-US" dirty="0" err="1"/>
              <a:t>vai</a:t>
            </a:r>
            <a:r>
              <a:rPr lang="en-US" dirty="0"/>
              <a:t> "</a:t>
            </a:r>
            <a:r>
              <a:rPr lang="en-US" dirty="0" err="1"/>
              <a:t>nozagšana</a:t>
            </a:r>
            <a:r>
              <a:rPr lang="en-US" dirty="0"/>
              <a:t>"</a:t>
            </a:r>
          </a:p>
        </p:txBody>
      </p:sp>
    </p:spTree>
    <p:extLst>
      <p:ext uri="{BB962C8B-B14F-4D97-AF65-F5344CB8AC3E}">
        <p14:creationId xmlns:p14="http://schemas.microsoft.com/office/powerpoint/2010/main" val="4839222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1D6420F-621F-1B41-8D44-D1A9A80A1449}"/>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3E3A9405-80D9-EA40-8E46-660D1E81FC38}"/>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2C506BAF-AA18-B344-AD11-9C66964A7D5A}"/>
              </a:ext>
            </a:extLst>
          </p:cNvPr>
          <p:cNvPicPr>
            <a:picLocks noChangeAspect="1"/>
          </p:cNvPicPr>
          <p:nvPr/>
        </p:nvPicPr>
        <p:blipFill>
          <a:blip r:embed="rId2"/>
          <a:stretch>
            <a:fillRect/>
          </a:stretch>
        </p:blipFill>
        <p:spPr>
          <a:xfrm>
            <a:off x="0" y="868314"/>
            <a:ext cx="9144000" cy="3886458"/>
          </a:xfrm>
          <a:prstGeom prst="rect">
            <a:avLst/>
          </a:prstGeom>
        </p:spPr>
      </p:pic>
    </p:spTree>
    <p:extLst>
      <p:ext uri="{BB962C8B-B14F-4D97-AF65-F5344CB8AC3E}">
        <p14:creationId xmlns:p14="http://schemas.microsoft.com/office/powerpoint/2010/main" val="4133598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A8D21D-A756-D342-BB7E-2AB7D2E52304}"/>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2D74BF42-1847-2B47-A99A-3C815CF7A86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AB67E48-28E2-EF4B-AFE2-B4CE19B4E7BF}"/>
              </a:ext>
            </a:extLst>
          </p:cNvPr>
          <p:cNvPicPr>
            <a:picLocks noChangeAspect="1"/>
          </p:cNvPicPr>
          <p:nvPr/>
        </p:nvPicPr>
        <p:blipFill>
          <a:blip r:embed="rId2"/>
          <a:stretch>
            <a:fillRect/>
          </a:stretch>
        </p:blipFill>
        <p:spPr>
          <a:xfrm>
            <a:off x="270572" y="758505"/>
            <a:ext cx="8610600" cy="3157220"/>
          </a:xfrm>
          <a:prstGeom prst="rect">
            <a:avLst/>
          </a:prstGeom>
        </p:spPr>
      </p:pic>
    </p:spTree>
    <p:extLst>
      <p:ext uri="{BB962C8B-B14F-4D97-AF65-F5344CB8AC3E}">
        <p14:creationId xmlns:p14="http://schemas.microsoft.com/office/powerpoint/2010/main" val="27242420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A0779A-AA99-EB41-AE8C-54FDC9C45915}"/>
              </a:ext>
            </a:extLst>
          </p:cNvPr>
          <p:cNvSpPr>
            <a:spLocks noGrp="1"/>
          </p:cNvSpPr>
          <p:nvPr>
            <p:ph idx="1"/>
          </p:nvPr>
        </p:nvSpPr>
        <p:spPr>
          <a:xfrm>
            <a:off x="3581400" y="758505"/>
            <a:ext cx="5222874" cy="3680145"/>
          </a:xfrm>
        </p:spPr>
        <p:txBody>
          <a:bodyPr/>
          <a:lstStyle/>
          <a:p>
            <a:r>
              <a:rPr lang="en-US" dirty="0"/>
              <a:t>Does Money Really Buy Elections? A New Marketplace Podcast</a:t>
            </a:r>
          </a:p>
          <a:p>
            <a:r>
              <a:rPr lang="en-US" dirty="0">
                <a:hlinkClick r:id="rId2"/>
              </a:rPr>
              <a:t>http://freakonomics.com/2012/01/12/does-money-really-buy-elections-a-new-marketplace-podcast/</a:t>
            </a:r>
            <a:r>
              <a:rPr lang="en-US" dirty="0"/>
              <a:t> </a:t>
            </a:r>
          </a:p>
          <a:p>
            <a:endParaRPr lang="en-US" dirty="0"/>
          </a:p>
          <a:p>
            <a:r>
              <a:rPr lang="en-US" dirty="0" err="1"/>
              <a:t>Viņi</a:t>
            </a:r>
            <a:r>
              <a:rPr lang="en-US" dirty="0"/>
              <a:t> </a:t>
            </a:r>
            <a:r>
              <a:rPr lang="en-US" dirty="0" err="1"/>
              <a:t>salīdzina</a:t>
            </a:r>
            <a:r>
              <a:rPr lang="en-US" dirty="0"/>
              <a:t> </a:t>
            </a:r>
            <a:r>
              <a:rPr lang="en-US" dirty="0" err="1"/>
              <a:t>tos</a:t>
            </a:r>
            <a:r>
              <a:rPr lang="en-US" dirty="0"/>
              <a:t> </a:t>
            </a:r>
            <a:r>
              <a:rPr lang="en-US" dirty="0" err="1"/>
              <a:t>pašus</a:t>
            </a:r>
            <a:r>
              <a:rPr lang="en-US" dirty="0"/>
              <a:t> 2 </a:t>
            </a:r>
            <a:r>
              <a:rPr lang="en-US" dirty="0" err="1"/>
              <a:t>kandidātus</a:t>
            </a:r>
            <a:r>
              <a:rPr lang="en-US" dirty="0"/>
              <a:t>, ja tie </a:t>
            </a:r>
            <a:r>
              <a:rPr lang="en-US" dirty="0" err="1"/>
              <a:t>sacenšas</a:t>
            </a:r>
            <a:r>
              <a:rPr lang="en-US" dirty="0"/>
              <a:t> </a:t>
            </a:r>
            <a:r>
              <a:rPr lang="en-US" dirty="0" err="1"/>
              <a:t>vairākārt</a:t>
            </a:r>
            <a:r>
              <a:rPr lang="en-US" dirty="0"/>
              <a:t>. </a:t>
            </a:r>
            <a:r>
              <a:rPr lang="en-US" dirty="0" err="1"/>
              <a:t>Kā</a:t>
            </a:r>
            <a:r>
              <a:rPr lang="en-US" dirty="0"/>
              <a:t> </a:t>
            </a:r>
            <a:r>
              <a:rPr lang="en-US" dirty="0" err="1"/>
              <a:t>kampaņas</a:t>
            </a:r>
            <a:r>
              <a:rPr lang="en-US" dirty="0"/>
              <a:t> </a:t>
            </a:r>
            <a:r>
              <a:rPr lang="en-US" dirty="0" err="1"/>
              <a:t>finanses</a:t>
            </a:r>
            <a:r>
              <a:rPr lang="en-US" dirty="0"/>
              <a:t> </a:t>
            </a:r>
            <a:r>
              <a:rPr lang="en-US" dirty="0" err="1"/>
              <a:t>iespaido</a:t>
            </a:r>
            <a:r>
              <a:rPr lang="en-US" dirty="0"/>
              <a:t> </a:t>
            </a:r>
            <a:r>
              <a:rPr lang="en-US" dirty="0" err="1"/>
              <a:t>rezultātu</a:t>
            </a:r>
            <a:r>
              <a:rPr lang="en-US" dirty="0"/>
              <a:t>.</a:t>
            </a:r>
          </a:p>
        </p:txBody>
      </p:sp>
      <p:sp>
        <p:nvSpPr>
          <p:cNvPr id="3" name="Title 2">
            <a:extLst>
              <a:ext uri="{FF2B5EF4-FFF2-40B4-BE49-F238E27FC236}">
                <a16:creationId xmlns:a16="http://schemas.microsoft.com/office/drawing/2014/main" id="{AB11E057-36F7-6D4C-BE4E-9E52494CF3E0}"/>
              </a:ext>
            </a:extLst>
          </p:cNvPr>
          <p:cNvSpPr>
            <a:spLocks noGrp="1"/>
          </p:cNvSpPr>
          <p:nvPr>
            <p:ph type="title"/>
          </p:nvPr>
        </p:nvSpPr>
        <p:spPr/>
        <p:txBody>
          <a:bodyPr/>
          <a:lstStyle/>
          <a:p>
            <a:r>
              <a:rPr lang="en-US" dirty="0" err="1"/>
              <a:t>Stīvens</a:t>
            </a:r>
            <a:r>
              <a:rPr lang="en-US" dirty="0"/>
              <a:t> </a:t>
            </a:r>
            <a:r>
              <a:rPr lang="en-US" dirty="0" err="1"/>
              <a:t>Levits</a:t>
            </a:r>
            <a:r>
              <a:rPr lang="en-US" dirty="0"/>
              <a:t>; </a:t>
            </a:r>
            <a:r>
              <a:rPr lang="en-US" dirty="0" err="1"/>
              <a:t>Ilinoisas</a:t>
            </a:r>
            <a:r>
              <a:rPr lang="en-US" dirty="0"/>
              <a:t> </a:t>
            </a:r>
            <a:r>
              <a:rPr lang="en-US" dirty="0" err="1"/>
              <a:t>universitāte</a:t>
            </a:r>
            <a:r>
              <a:rPr lang="en-US" dirty="0"/>
              <a:t> (</a:t>
            </a:r>
            <a:r>
              <a:rPr lang="en-US" dirty="0" err="1"/>
              <a:t>Čikāga</a:t>
            </a:r>
            <a:r>
              <a:rPr lang="en-US" dirty="0"/>
              <a:t>)</a:t>
            </a:r>
          </a:p>
        </p:txBody>
      </p:sp>
      <p:pic>
        <p:nvPicPr>
          <p:cNvPr id="4" name="Picture 3">
            <a:extLst>
              <a:ext uri="{FF2B5EF4-FFF2-40B4-BE49-F238E27FC236}">
                <a16:creationId xmlns:a16="http://schemas.microsoft.com/office/drawing/2014/main" id="{177A465B-1216-A34D-BBF9-6D72196A6F9C}"/>
              </a:ext>
            </a:extLst>
          </p:cNvPr>
          <p:cNvPicPr>
            <a:picLocks noChangeAspect="1"/>
          </p:cNvPicPr>
          <p:nvPr/>
        </p:nvPicPr>
        <p:blipFill>
          <a:blip r:embed="rId3"/>
          <a:stretch>
            <a:fillRect/>
          </a:stretch>
        </p:blipFill>
        <p:spPr>
          <a:xfrm>
            <a:off x="228600" y="590550"/>
            <a:ext cx="3162300" cy="4368800"/>
          </a:xfrm>
          <a:prstGeom prst="rect">
            <a:avLst/>
          </a:prstGeom>
        </p:spPr>
      </p:pic>
    </p:spTree>
    <p:extLst>
      <p:ext uri="{BB962C8B-B14F-4D97-AF65-F5344CB8AC3E}">
        <p14:creationId xmlns:p14="http://schemas.microsoft.com/office/powerpoint/2010/main" val="2755105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41E35-C40E-4E4E-AB21-6D239477891C}"/>
              </a:ext>
            </a:extLst>
          </p:cNvPr>
          <p:cNvSpPr>
            <a:spLocks noGrp="1"/>
          </p:cNvSpPr>
          <p:nvPr>
            <p:ph type="title"/>
          </p:nvPr>
        </p:nvSpPr>
        <p:spPr/>
        <p:txBody>
          <a:bodyPr/>
          <a:lstStyle/>
          <a:p>
            <a:r>
              <a:rPr lang="lv-LV" dirty="0" err="1"/>
              <a:t>Primorjes</a:t>
            </a:r>
            <a:r>
              <a:rPr lang="lv-LV" dirty="0"/>
              <a:t> apgabala gubernatora vēlēšanu 2.kārta</a:t>
            </a:r>
            <a:endParaRPr lang="en-US" dirty="0"/>
          </a:p>
        </p:txBody>
      </p:sp>
      <p:sp>
        <p:nvSpPr>
          <p:cNvPr id="3" name="Text Placeholder 2">
            <a:extLst>
              <a:ext uri="{FF2B5EF4-FFF2-40B4-BE49-F238E27FC236}">
                <a16:creationId xmlns:a16="http://schemas.microsoft.com/office/drawing/2014/main" id="{48EA1C49-5246-7448-BDE5-8D1B7543F188}"/>
              </a:ext>
            </a:extLst>
          </p:cNvPr>
          <p:cNvSpPr>
            <a:spLocks noGrp="1"/>
          </p:cNvSpPr>
          <p:nvPr>
            <p:ph type="body" idx="10"/>
          </p:nvPr>
        </p:nvSpPr>
        <p:spPr>
          <a:xfrm>
            <a:off x="152280" y="895320"/>
            <a:ext cx="2540157" cy="3850920"/>
          </a:xfrm>
        </p:spPr>
        <p:txBody>
          <a:bodyPr/>
          <a:lstStyle/>
          <a:p>
            <a:r>
              <a:rPr lang="en-US" sz="2400" dirty="0"/>
              <a:t>2018.g. 16.septembris; </a:t>
            </a:r>
            <a:r>
              <a:rPr lang="en-US" sz="2400" dirty="0" err="1"/>
              <a:t>Vladivostoka</a:t>
            </a:r>
            <a:r>
              <a:rPr lang="en-US" sz="2400" dirty="0"/>
              <a:t>, </a:t>
            </a:r>
            <a:r>
              <a:rPr lang="en-US" sz="2400" dirty="0" err="1"/>
              <a:t>u.c</a:t>
            </a:r>
            <a:r>
              <a:rPr lang="en-US" sz="2400" dirty="0"/>
              <a:t>.</a:t>
            </a:r>
          </a:p>
          <a:p>
            <a:endParaRPr lang="en-US" sz="2400" dirty="0"/>
          </a:p>
          <a:p>
            <a:r>
              <a:rPr lang="en-US" sz="2400" dirty="0" err="1"/>
              <a:t>Vēlēšanu</a:t>
            </a:r>
            <a:r>
              <a:rPr lang="en-US" sz="2400" dirty="0"/>
              <a:t> </a:t>
            </a:r>
            <a:r>
              <a:rPr lang="en-US" sz="2400" dirty="0" err="1"/>
              <a:t>novērotāji</a:t>
            </a:r>
            <a:r>
              <a:rPr lang="en-US" sz="2400" dirty="0"/>
              <a:t>, </a:t>
            </a:r>
            <a:r>
              <a:rPr lang="en-US" sz="2400" dirty="0" err="1"/>
              <a:t>rezultātu</a:t>
            </a:r>
            <a:r>
              <a:rPr lang="en-US" sz="2400" dirty="0"/>
              <a:t> </a:t>
            </a:r>
            <a:r>
              <a:rPr lang="en-US" sz="2400" dirty="0" err="1"/>
              <a:t>ziņošana</a:t>
            </a:r>
            <a:r>
              <a:rPr lang="en-US" sz="2400" dirty="0"/>
              <a:t> pa </a:t>
            </a:r>
            <a:r>
              <a:rPr lang="en-US" sz="2400" dirty="0" err="1"/>
              <a:t>iecirkņiem</a:t>
            </a:r>
            <a:r>
              <a:rPr lang="en-US" sz="2400" dirty="0"/>
              <a:t>, </a:t>
            </a:r>
            <a:r>
              <a:rPr lang="en-US" sz="2400" dirty="0" err="1"/>
              <a:t>veselais</a:t>
            </a:r>
            <a:r>
              <a:rPr lang="en-US" sz="2400" dirty="0"/>
              <a:t> </a:t>
            </a:r>
            <a:r>
              <a:rPr lang="en-US" sz="2400" dirty="0" err="1"/>
              <a:t>saprāts</a:t>
            </a:r>
            <a:r>
              <a:rPr lang="en-US" sz="2400" dirty="0"/>
              <a:t>. </a:t>
            </a:r>
          </a:p>
        </p:txBody>
      </p:sp>
      <p:pic>
        <p:nvPicPr>
          <p:cNvPr id="4" name="Picture 3">
            <a:extLst>
              <a:ext uri="{FF2B5EF4-FFF2-40B4-BE49-F238E27FC236}">
                <a16:creationId xmlns:a16="http://schemas.microsoft.com/office/drawing/2014/main" id="{30C24407-9732-2F44-ACA3-39C6E394A082}"/>
              </a:ext>
            </a:extLst>
          </p:cNvPr>
          <p:cNvPicPr>
            <a:picLocks noChangeAspect="1"/>
          </p:cNvPicPr>
          <p:nvPr/>
        </p:nvPicPr>
        <p:blipFill>
          <a:blip r:embed="rId2"/>
          <a:stretch>
            <a:fillRect/>
          </a:stretch>
        </p:blipFill>
        <p:spPr>
          <a:xfrm>
            <a:off x="2692437" y="876300"/>
            <a:ext cx="6415120" cy="4267200"/>
          </a:xfrm>
          <a:prstGeom prst="rect">
            <a:avLst/>
          </a:prstGeom>
        </p:spPr>
      </p:pic>
    </p:spTree>
    <p:extLst>
      <p:ext uri="{BB962C8B-B14F-4D97-AF65-F5344CB8AC3E}">
        <p14:creationId xmlns:p14="http://schemas.microsoft.com/office/powerpoint/2010/main" val="3218879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5ECA-5006-A64D-9E5F-F031713DEEA7}"/>
              </a:ext>
            </a:extLst>
          </p:cNvPr>
          <p:cNvSpPr>
            <a:spLocks noGrp="1"/>
          </p:cNvSpPr>
          <p:nvPr>
            <p:ph type="title"/>
          </p:nvPr>
        </p:nvSpPr>
        <p:spPr/>
        <p:txBody>
          <a:bodyPr/>
          <a:lstStyle/>
          <a:p>
            <a:r>
              <a:rPr lang="en-US" dirty="0" err="1"/>
              <a:t>Benforda</a:t>
            </a:r>
            <a:r>
              <a:rPr lang="en-US" dirty="0"/>
              <a:t> </a:t>
            </a:r>
            <a:r>
              <a:rPr lang="en-US" dirty="0" err="1"/>
              <a:t>likums</a:t>
            </a:r>
            <a:endParaRPr lang="en-US" dirty="0"/>
          </a:p>
        </p:txBody>
      </p:sp>
      <p:sp>
        <p:nvSpPr>
          <p:cNvPr id="3" name="Text Placeholder 2">
            <a:extLst>
              <a:ext uri="{FF2B5EF4-FFF2-40B4-BE49-F238E27FC236}">
                <a16:creationId xmlns:a16="http://schemas.microsoft.com/office/drawing/2014/main" id="{EB8DDA26-E1A5-0A49-B030-53806D8FA4D1}"/>
              </a:ext>
            </a:extLst>
          </p:cNvPr>
          <p:cNvSpPr>
            <a:spLocks noGrp="1"/>
          </p:cNvSpPr>
          <p:nvPr>
            <p:ph type="body" idx="10"/>
          </p:nvPr>
        </p:nvSpPr>
        <p:spPr/>
        <p:txBody>
          <a:bodyPr/>
          <a:lstStyle/>
          <a:p>
            <a:endParaRPr lang="en-US" dirty="0"/>
          </a:p>
        </p:txBody>
      </p:sp>
      <p:pic>
        <p:nvPicPr>
          <p:cNvPr id="4" name="Picture 3">
            <a:extLst>
              <a:ext uri="{FF2B5EF4-FFF2-40B4-BE49-F238E27FC236}">
                <a16:creationId xmlns:a16="http://schemas.microsoft.com/office/drawing/2014/main" id="{7940F1A1-761E-3540-8A04-70BC8866F873}"/>
              </a:ext>
            </a:extLst>
          </p:cNvPr>
          <p:cNvPicPr>
            <a:picLocks noChangeAspect="1"/>
          </p:cNvPicPr>
          <p:nvPr/>
        </p:nvPicPr>
        <p:blipFill rotWithShape="1">
          <a:blip r:embed="rId2"/>
          <a:srcRect t="15999" b="2222"/>
          <a:stretch/>
        </p:blipFill>
        <p:spPr>
          <a:xfrm>
            <a:off x="1142940" y="717660"/>
            <a:ext cx="6858000" cy="4206240"/>
          </a:xfrm>
          <a:prstGeom prst="rect">
            <a:avLst/>
          </a:prstGeom>
        </p:spPr>
      </p:pic>
    </p:spTree>
    <p:extLst>
      <p:ext uri="{BB962C8B-B14F-4D97-AF65-F5344CB8AC3E}">
        <p14:creationId xmlns:p14="http://schemas.microsoft.com/office/powerpoint/2010/main" val="137515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251A1-2479-634C-BE05-86698334B91C}"/>
              </a:ext>
            </a:extLst>
          </p:cNvPr>
          <p:cNvSpPr>
            <a:spLocks noGrp="1"/>
          </p:cNvSpPr>
          <p:nvPr>
            <p:ph type="title"/>
          </p:nvPr>
        </p:nvSpPr>
        <p:spPr/>
        <p:txBody>
          <a:bodyPr/>
          <a:lstStyle/>
          <a:p>
            <a:r>
              <a:rPr lang="en-US" dirty="0" err="1"/>
              <a:t>Etniskais</a:t>
            </a:r>
            <a:r>
              <a:rPr lang="en-US" dirty="0"/>
              <a:t> </a:t>
            </a:r>
            <a:r>
              <a:rPr lang="en-US" dirty="0" err="1"/>
              <a:t>balsojums</a:t>
            </a:r>
            <a:endParaRPr lang="en-US" dirty="0"/>
          </a:p>
        </p:txBody>
      </p:sp>
      <p:sp>
        <p:nvSpPr>
          <p:cNvPr id="3" name="Text Placeholder 2">
            <a:extLst>
              <a:ext uri="{FF2B5EF4-FFF2-40B4-BE49-F238E27FC236}">
                <a16:creationId xmlns:a16="http://schemas.microsoft.com/office/drawing/2014/main" id="{D650C010-1A71-204A-ADDA-94B4502E8BAB}"/>
              </a:ext>
            </a:extLst>
          </p:cNvPr>
          <p:cNvSpPr>
            <a:spLocks noGrp="1"/>
          </p:cNvSpPr>
          <p:nvPr>
            <p:ph type="body" idx="10"/>
          </p:nvPr>
        </p:nvSpPr>
        <p:spPr>
          <a:xfrm>
            <a:off x="6858000" y="895320"/>
            <a:ext cx="2133600" cy="3850920"/>
          </a:xfrm>
        </p:spPr>
        <p:txBody>
          <a:bodyPr/>
          <a:lstStyle/>
          <a:p>
            <a:r>
              <a:rPr lang="en-US" dirty="0" err="1"/>
              <a:t>Mārcienas</a:t>
            </a:r>
            <a:r>
              <a:rPr lang="en-US" dirty="0"/>
              <a:t> </a:t>
            </a:r>
            <a:r>
              <a:rPr lang="en-US" dirty="0" err="1"/>
              <a:t>novadā</a:t>
            </a:r>
            <a:r>
              <a:rPr lang="en-US" dirty="0"/>
              <a:t> 8.8%, </a:t>
            </a:r>
          </a:p>
          <a:p>
            <a:r>
              <a:rPr lang="en-US" dirty="0" err="1"/>
              <a:t>Madonā</a:t>
            </a:r>
            <a:r>
              <a:rPr lang="en-US" dirty="0"/>
              <a:t> </a:t>
            </a:r>
            <a:r>
              <a:rPr lang="en-US" dirty="0" err="1"/>
              <a:t>ap</a:t>
            </a:r>
            <a:r>
              <a:rPr lang="en-US" dirty="0"/>
              <a:t> 7.2% </a:t>
            </a:r>
            <a:r>
              <a:rPr lang="en-US" dirty="0" err="1"/>
              <a:t>balsu</a:t>
            </a:r>
            <a:r>
              <a:rPr lang="en-US" dirty="0"/>
              <a:t> </a:t>
            </a:r>
            <a:r>
              <a:rPr lang="en-US" dirty="0" err="1"/>
              <a:t>Saskaņai</a:t>
            </a:r>
            <a:r>
              <a:rPr lang="en-US" dirty="0"/>
              <a:t>.</a:t>
            </a:r>
          </a:p>
        </p:txBody>
      </p:sp>
      <p:pic>
        <p:nvPicPr>
          <p:cNvPr id="4" name="Picture 3">
            <a:extLst>
              <a:ext uri="{FF2B5EF4-FFF2-40B4-BE49-F238E27FC236}">
                <a16:creationId xmlns:a16="http://schemas.microsoft.com/office/drawing/2014/main" id="{42A92BCA-2F15-D641-96E1-314F6A4EF7EF}"/>
              </a:ext>
            </a:extLst>
          </p:cNvPr>
          <p:cNvPicPr>
            <a:picLocks noChangeAspect="1"/>
          </p:cNvPicPr>
          <p:nvPr/>
        </p:nvPicPr>
        <p:blipFill>
          <a:blip r:embed="rId3"/>
          <a:stretch>
            <a:fillRect/>
          </a:stretch>
        </p:blipFill>
        <p:spPr>
          <a:xfrm>
            <a:off x="228600" y="895320"/>
            <a:ext cx="6477000" cy="3875405"/>
          </a:xfrm>
          <a:prstGeom prst="rect">
            <a:avLst/>
          </a:prstGeom>
        </p:spPr>
      </p:pic>
    </p:spTree>
    <p:extLst>
      <p:ext uri="{BB962C8B-B14F-4D97-AF65-F5344CB8AC3E}">
        <p14:creationId xmlns:p14="http://schemas.microsoft.com/office/powerpoint/2010/main" val="3713756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CF5B16-8048-2A41-8ACC-8940E2387669}"/>
              </a:ext>
            </a:extLst>
          </p:cNvPr>
          <p:cNvSpPr>
            <a:spLocks noGrp="1"/>
          </p:cNvSpPr>
          <p:nvPr>
            <p:ph idx="1"/>
          </p:nvPr>
        </p:nvSpPr>
        <p:spPr>
          <a:xfrm>
            <a:off x="347471" y="3867150"/>
            <a:ext cx="5132053" cy="971550"/>
          </a:xfrm>
        </p:spPr>
        <p:txBody>
          <a:bodyPr>
            <a:normAutofit fontScale="92500" lnSpcReduction="20000"/>
          </a:bodyPr>
          <a:lstStyle/>
          <a:p>
            <a:r>
              <a:rPr lang="en-US" dirty="0" err="1"/>
              <a:t>Pamatjēdzieni</a:t>
            </a:r>
            <a:endParaRPr lang="en-US" dirty="0"/>
          </a:p>
          <a:p>
            <a:r>
              <a:rPr lang="en-US" dirty="0"/>
              <a:t>"</a:t>
            </a:r>
            <a:r>
              <a:rPr lang="en-US" dirty="0" err="1"/>
              <a:t>Sliktas</a:t>
            </a:r>
            <a:r>
              <a:rPr lang="en-US" dirty="0"/>
              <a:t>" </a:t>
            </a:r>
            <a:r>
              <a:rPr lang="en-US" dirty="0" err="1"/>
              <a:t>demokrātijas</a:t>
            </a:r>
            <a:r>
              <a:rPr lang="en-US" dirty="0"/>
              <a:t> </a:t>
            </a:r>
            <a:r>
              <a:rPr lang="en-US" dirty="0" err="1"/>
              <a:t>piemēri</a:t>
            </a:r>
            <a:endParaRPr lang="en-US" dirty="0"/>
          </a:p>
          <a:p>
            <a:r>
              <a:rPr lang="en-US" dirty="0" err="1"/>
              <a:t>Varas</a:t>
            </a:r>
            <a:r>
              <a:rPr lang="en-US" dirty="0"/>
              <a:t> </a:t>
            </a:r>
            <a:r>
              <a:rPr lang="en-US" dirty="0" err="1"/>
              <a:t>nomaināmība</a:t>
            </a:r>
            <a:r>
              <a:rPr lang="en-US" dirty="0"/>
              <a:t>, </a:t>
            </a:r>
            <a:r>
              <a:rPr lang="en-US" dirty="0" err="1"/>
              <a:t>stabilitāte</a:t>
            </a:r>
            <a:endParaRPr lang="en-US" dirty="0"/>
          </a:p>
        </p:txBody>
      </p:sp>
      <p:sp>
        <p:nvSpPr>
          <p:cNvPr id="3" name="Title 2">
            <a:extLst>
              <a:ext uri="{FF2B5EF4-FFF2-40B4-BE49-F238E27FC236}">
                <a16:creationId xmlns:a16="http://schemas.microsoft.com/office/drawing/2014/main" id="{4B92C037-E9EF-4345-A781-D592D091578B}"/>
              </a:ext>
            </a:extLst>
          </p:cNvPr>
          <p:cNvSpPr>
            <a:spLocks noGrp="1"/>
          </p:cNvSpPr>
          <p:nvPr>
            <p:ph type="title"/>
          </p:nvPr>
        </p:nvSpPr>
        <p:spPr/>
        <p:txBody>
          <a:bodyPr/>
          <a:lstStyle/>
          <a:p>
            <a:r>
              <a:rPr lang="en-US" dirty="0" err="1"/>
              <a:t>Kas</a:t>
            </a:r>
            <a:r>
              <a:rPr lang="en-US" dirty="0"/>
              <a:t> </a:t>
            </a:r>
            <a:r>
              <a:rPr lang="en-US" dirty="0" err="1"/>
              <a:t>ir</a:t>
            </a:r>
            <a:r>
              <a:rPr lang="en-US" dirty="0"/>
              <a:t> </a:t>
            </a:r>
            <a:r>
              <a:rPr lang="en-US" dirty="0" err="1"/>
              <a:t>demokrātija</a:t>
            </a:r>
            <a:endParaRPr lang="en-US" dirty="0"/>
          </a:p>
        </p:txBody>
      </p:sp>
      <p:pic>
        <p:nvPicPr>
          <p:cNvPr id="4" name="Picture 3">
            <a:extLst>
              <a:ext uri="{FF2B5EF4-FFF2-40B4-BE49-F238E27FC236}">
                <a16:creationId xmlns:a16="http://schemas.microsoft.com/office/drawing/2014/main" id="{A25960E9-69B3-9E40-A474-9EFC59143AD0}"/>
              </a:ext>
            </a:extLst>
          </p:cNvPr>
          <p:cNvPicPr>
            <a:picLocks noChangeAspect="1"/>
          </p:cNvPicPr>
          <p:nvPr/>
        </p:nvPicPr>
        <p:blipFill>
          <a:blip r:embed="rId2"/>
          <a:stretch>
            <a:fillRect/>
          </a:stretch>
        </p:blipFill>
        <p:spPr>
          <a:xfrm>
            <a:off x="319762" y="285749"/>
            <a:ext cx="2575838" cy="3433109"/>
          </a:xfrm>
          <a:prstGeom prst="rect">
            <a:avLst/>
          </a:prstGeom>
        </p:spPr>
      </p:pic>
    </p:spTree>
    <p:extLst>
      <p:ext uri="{BB962C8B-B14F-4D97-AF65-F5344CB8AC3E}">
        <p14:creationId xmlns:p14="http://schemas.microsoft.com/office/powerpoint/2010/main" val="5799577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88DA0-12F8-B64B-9A88-C1CE22804A02}"/>
              </a:ext>
            </a:extLst>
          </p:cNvPr>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8FDA421-194E-1C4D-9B21-8371DBB6B4FC}"/>
                  </a:ext>
                </a:extLst>
              </p:cNvPr>
              <p:cNvSpPr>
                <a:spLocks noGrp="1"/>
              </p:cNvSpPr>
              <p:nvPr>
                <p:ph type="body" idx="10"/>
              </p:nvPr>
            </p:nvSpPr>
            <p:spPr>
              <a:xfrm>
                <a:off x="4800600" y="895320"/>
                <a:ext cx="4191000" cy="3850920"/>
              </a:xfrm>
            </p:spPr>
            <p:txBody>
              <a:bodyPr/>
              <a:lstStyle/>
              <a:p>
                <a:r>
                  <a:rPr lang="en-US" sz="2000" dirty="0"/>
                  <a:t>Korelācijas </a:t>
                </a:r>
                <a:r>
                  <a:rPr lang="en-US" sz="2000" dirty="0" err="1"/>
                  <a:t>koeficienta</a:t>
                </a:r>
                <a:r>
                  <a:rPr lang="en-US" sz="2000" dirty="0"/>
                  <a:t> </a:t>
                </a:r>
                <a:r>
                  <a:rPr lang="en-US" sz="2000" dirty="0" err="1"/>
                  <a:t>kvadrāts</a:t>
                </a:r>
                <a:r>
                  <a:rPr lang="en-US" sz="2000" dirty="0"/>
                  <a:t>: </a:t>
                </a:r>
              </a:p>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lv-LV" sz="2000" b="0" i="1" smtClean="0">
                              <a:latin typeface="Cambria Math" panose="02040503050406030204" pitchFamily="18" charset="0"/>
                            </a:rPr>
                            <m:t>𝑅</m:t>
                          </m:r>
                        </m:e>
                        <m:sup>
                          <m:r>
                            <a:rPr lang="lv-LV" sz="2000" b="0" i="1" smtClean="0">
                              <a:latin typeface="Cambria Math" panose="02040503050406030204" pitchFamily="18" charset="0"/>
                            </a:rPr>
                            <m:t>2</m:t>
                          </m:r>
                        </m:sup>
                      </m:sSup>
                      <m:r>
                        <a:rPr lang="lv-LV" sz="2000" b="0" i="1" smtClean="0">
                          <a:latin typeface="Cambria Math" panose="02040503050406030204" pitchFamily="18" charset="0"/>
                        </a:rPr>
                        <m:t>=0.9432</m:t>
                      </m:r>
                    </m:oMath>
                  </m:oMathPara>
                </a14:m>
                <a:endParaRPr lang="en-US" sz="2000" dirty="0"/>
              </a:p>
              <a:p>
                <a:r>
                  <a:rPr lang="en-US" sz="2000" dirty="0" err="1"/>
                  <a:t>parāda</a:t>
                </a:r>
                <a:r>
                  <a:rPr lang="en-US" sz="2000" dirty="0"/>
                  <a:t>, ka 94% no “</a:t>
                </a:r>
                <a:r>
                  <a:rPr lang="en-US" sz="2000" dirty="0" err="1"/>
                  <a:t>Saskaņas</a:t>
                </a:r>
                <a:r>
                  <a:rPr lang="en-US" sz="2000" dirty="0"/>
                  <a:t>” </a:t>
                </a:r>
                <a:r>
                  <a:rPr lang="en-US" sz="2000" dirty="0" err="1"/>
                  <a:t>rezultāta</a:t>
                </a:r>
                <a:r>
                  <a:rPr lang="en-US" sz="2000" dirty="0"/>
                  <a:t> </a:t>
                </a:r>
                <a:r>
                  <a:rPr lang="en-US" sz="2000" dirty="0" err="1"/>
                  <a:t>atšķirībām</a:t>
                </a:r>
                <a:r>
                  <a:rPr lang="en-US" sz="2000" dirty="0"/>
                  <a:t> </a:t>
                </a:r>
                <a:r>
                  <a:rPr lang="en-US" sz="2000" dirty="0" err="1"/>
                  <a:t>dažādos</a:t>
                </a:r>
                <a:r>
                  <a:rPr lang="en-US" sz="2000" dirty="0"/>
                  <a:t> </a:t>
                </a:r>
                <a:r>
                  <a:rPr lang="en-US" sz="2000" dirty="0" err="1"/>
                  <a:t>Latvijas</a:t>
                </a:r>
                <a:r>
                  <a:rPr lang="en-US" sz="2000" dirty="0"/>
                  <a:t> </a:t>
                </a:r>
                <a:r>
                  <a:rPr lang="en-US" sz="2000" dirty="0" err="1"/>
                  <a:t>novados</a:t>
                </a:r>
                <a:r>
                  <a:rPr lang="en-US" sz="2000" dirty="0"/>
                  <a:t> </a:t>
                </a:r>
                <a:r>
                  <a:rPr lang="en-US" sz="2000" dirty="0" err="1"/>
                  <a:t>var</a:t>
                </a:r>
                <a:r>
                  <a:rPr lang="en-US" sz="2000" dirty="0"/>
                  <a:t> </a:t>
                </a:r>
                <a:r>
                  <a:rPr lang="en-US" sz="2000" dirty="0" err="1"/>
                  <a:t>izskaidrot</a:t>
                </a:r>
                <a:r>
                  <a:rPr lang="en-US" sz="2000" dirty="0"/>
                  <a:t> </a:t>
                </a:r>
                <a:r>
                  <a:rPr lang="en-US" sz="2000" dirty="0" err="1"/>
                  <a:t>ar</a:t>
                </a:r>
                <a:r>
                  <a:rPr lang="en-US" sz="2000" dirty="0"/>
                  <a:t> </a:t>
                </a:r>
                <a:r>
                  <a:rPr lang="en-US" sz="2000" dirty="0" err="1"/>
                  <a:t>vēlētāju</a:t>
                </a:r>
                <a:r>
                  <a:rPr lang="en-US" sz="2000" dirty="0"/>
                  <a:t> </a:t>
                </a:r>
                <a:r>
                  <a:rPr lang="en-US" sz="2000" dirty="0" err="1"/>
                  <a:t>mājās</a:t>
                </a:r>
                <a:r>
                  <a:rPr lang="en-US" sz="2000" dirty="0"/>
                  <a:t> </a:t>
                </a:r>
                <a:r>
                  <a:rPr lang="en-US" sz="2000" dirty="0" err="1"/>
                  <a:t>lietoto</a:t>
                </a:r>
                <a:r>
                  <a:rPr lang="en-US" sz="2000" dirty="0"/>
                  <a:t> </a:t>
                </a:r>
                <a:r>
                  <a:rPr lang="en-US" sz="2000" dirty="0" err="1"/>
                  <a:t>valodu</a:t>
                </a:r>
                <a:r>
                  <a:rPr lang="en-US" sz="2000" dirty="0"/>
                  <a:t>. </a:t>
                </a:r>
              </a:p>
              <a:p>
                <a:r>
                  <a:rPr lang="en-US" sz="2000" dirty="0" err="1"/>
                  <a:t>Šāds</a:t>
                </a:r>
                <a:r>
                  <a:rPr lang="en-US" sz="2000" dirty="0"/>
                  <a:t> </a:t>
                </a:r>
                <a:r>
                  <a:rPr lang="en-US" sz="2000" dirty="0" err="1"/>
                  <a:t>elektorāts</a:t>
                </a:r>
                <a:r>
                  <a:rPr lang="en-US" sz="2000" dirty="0"/>
                  <a:t> </a:t>
                </a:r>
                <a:r>
                  <a:rPr lang="en-US" sz="2000" dirty="0" err="1"/>
                  <a:t>ir</a:t>
                </a:r>
                <a:r>
                  <a:rPr lang="en-US" sz="2000" dirty="0"/>
                  <a:t> </a:t>
                </a:r>
                <a:r>
                  <a:rPr lang="en-US" sz="2000" dirty="0" err="1"/>
                  <a:t>ap</a:t>
                </a:r>
                <a:r>
                  <a:rPr lang="en-US" sz="2000" dirty="0"/>
                  <a:t> 25% </a:t>
                </a:r>
                <a:r>
                  <a:rPr lang="en-US" sz="2000" dirty="0" err="1"/>
                  <a:t>visā</a:t>
                </a:r>
                <a:r>
                  <a:rPr lang="en-US" sz="2000" dirty="0"/>
                  <a:t> </a:t>
                </a:r>
                <a:r>
                  <a:rPr lang="en-US" sz="2000" dirty="0" err="1"/>
                  <a:t>valstī</a:t>
                </a:r>
                <a:r>
                  <a:rPr lang="en-US" sz="2000" dirty="0"/>
                  <a:t>.</a:t>
                </a:r>
              </a:p>
            </p:txBody>
          </p:sp>
        </mc:Choice>
        <mc:Fallback xmlns="">
          <p:sp>
            <p:nvSpPr>
              <p:cNvPr id="3" name="Text Placeholder 2">
                <a:extLst>
                  <a:ext uri="{FF2B5EF4-FFF2-40B4-BE49-F238E27FC236}">
                    <a16:creationId xmlns:a16="http://schemas.microsoft.com/office/drawing/2014/main" id="{08FDA421-194E-1C4D-9B21-8371DBB6B4FC}"/>
                  </a:ext>
                </a:extLst>
              </p:cNvPr>
              <p:cNvSpPr>
                <a:spLocks noGrp="1" noRot="1" noChangeAspect="1" noMove="1" noResize="1" noEditPoints="1" noAdjustHandles="1" noChangeArrowheads="1" noChangeShapeType="1" noTextEdit="1"/>
              </p:cNvSpPr>
              <p:nvPr>
                <p:ph type="body" idx="10"/>
              </p:nvPr>
            </p:nvSpPr>
            <p:spPr>
              <a:xfrm>
                <a:off x="4800600" y="895320"/>
                <a:ext cx="4191000" cy="3850920"/>
              </a:xfrm>
              <a:blipFill>
                <a:blip r:embed="rId2"/>
                <a:stretch>
                  <a:fillRect l="-3625" t="-1639" r="-332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40AAE53-5A8E-9240-A483-35C331C61EB6}"/>
              </a:ext>
            </a:extLst>
          </p:cNvPr>
          <p:cNvPicPr>
            <a:picLocks noChangeAspect="1"/>
          </p:cNvPicPr>
          <p:nvPr/>
        </p:nvPicPr>
        <p:blipFill>
          <a:blip r:embed="rId3"/>
          <a:stretch>
            <a:fillRect/>
          </a:stretch>
        </p:blipFill>
        <p:spPr>
          <a:xfrm>
            <a:off x="533400" y="666750"/>
            <a:ext cx="4078253" cy="4248180"/>
          </a:xfrm>
          <a:prstGeom prst="rect">
            <a:avLst/>
          </a:prstGeom>
        </p:spPr>
      </p:pic>
    </p:spTree>
    <p:extLst>
      <p:ext uri="{BB962C8B-B14F-4D97-AF65-F5344CB8AC3E}">
        <p14:creationId xmlns:p14="http://schemas.microsoft.com/office/powerpoint/2010/main" val="2920573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D7B65-95F3-7A46-95A3-A9FCC4E41268}"/>
              </a:ext>
            </a:extLst>
          </p:cNvPr>
          <p:cNvSpPr>
            <a:spLocks noGrp="1"/>
          </p:cNvSpPr>
          <p:nvPr>
            <p:ph type="title"/>
          </p:nvPr>
        </p:nvSpPr>
        <p:spPr/>
        <p:txBody>
          <a:bodyPr/>
          <a:lstStyle/>
          <a:p>
            <a:r>
              <a:rPr lang="en-US" dirty="0"/>
              <a:t>"</a:t>
            </a:r>
            <a:r>
              <a:rPr lang="en-US" dirty="0" err="1"/>
              <a:t>Kreisās</a:t>
            </a:r>
            <a:r>
              <a:rPr lang="en-US" dirty="0"/>
              <a:t> un </a:t>
            </a:r>
            <a:r>
              <a:rPr lang="en-US" dirty="0" err="1"/>
              <a:t>labās</a:t>
            </a:r>
            <a:r>
              <a:rPr lang="en-US" dirty="0"/>
              <a:t>" </a:t>
            </a:r>
            <a:r>
              <a:rPr lang="en-US" dirty="0" err="1"/>
              <a:t>partijas</a:t>
            </a:r>
            <a:endParaRPr lang="en-US" dirty="0"/>
          </a:p>
        </p:txBody>
      </p:sp>
      <p:sp>
        <p:nvSpPr>
          <p:cNvPr id="3" name="Text Placeholder 2">
            <a:extLst>
              <a:ext uri="{FF2B5EF4-FFF2-40B4-BE49-F238E27FC236}">
                <a16:creationId xmlns:a16="http://schemas.microsoft.com/office/drawing/2014/main" id="{8EBEDE18-2A46-B845-BB7C-E937CC0D4F83}"/>
              </a:ext>
            </a:extLst>
          </p:cNvPr>
          <p:cNvSpPr>
            <a:spLocks noGrp="1"/>
          </p:cNvSpPr>
          <p:nvPr>
            <p:ph type="body" idx="10"/>
          </p:nvPr>
        </p:nvSpPr>
        <p:spPr>
          <a:xfrm>
            <a:off x="5180640" y="895320"/>
            <a:ext cx="3810960" cy="3850920"/>
          </a:xfrm>
        </p:spPr>
        <p:txBody>
          <a:bodyPr/>
          <a:lstStyle/>
          <a:p>
            <a:r>
              <a:rPr lang="en-US" b="1" dirty="0" err="1"/>
              <a:t>Vidusvīrs</a:t>
            </a:r>
            <a:endParaRPr lang="en-US" b="1" dirty="0"/>
          </a:p>
          <a:p>
            <a:r>
              <a:rPr lang="en-US" dirty="0"/>
              <a:t>Tu </a:t>
            </a:r>
            <a:r>
              <a:rPr lang="en-US" dirty="0" err="1"/>
              <a:t>brīvību</a:t>
            </a:r>
            <a:r>
              <a:rPr lang="en-US" dirty="0"/>
              <a:t> </a:t>
            </a:r>
            <a:r>
              <a:rPr lang="en-US" dirty="0" err="1"/>
              <a:t>cieni</a:t>
            </a:r>
            <a:r>
              <a:rPr lang="en-US" dirty="0"/>
              <a:t>, bet </a:t>
            </a:r>
            <a:r>
              <a:rPr lang="en-US" dirty="0" err="1"/>
              <a:t>kartavas</a:t>
            </a:r>
            <a:r>
              <a:rPr lang="en-US" dirty="0"/>
              <a:t> </a:t>
            </a:r>
            <a:r>
              <a:rPr lang="en-US" dirty="0" err="1"/>
              <a:t>arī</a:t>
            </a:r>
            <a:endParaRPr lang="en-US" dirty="0"/>
          </a:p>
          <a:p>
            <a:r>
              <a:rPr lang="en-US" dirty="0" err="1"/>
              <a:t>Ir</a:t>
            </a:r>
            <a:r>
              <a:rPr lang="en-US" dirty="0"/>
              <a:t> </a:t>
            </a:r>
            <a:r>
              <a:rPr lang="en-US" dirty="0" err="1"/>
              <a:t>tautai</a:t>
            </a:r>
            <a:r>
              <a:rPr lang="en-US" dirty="0"/>
              <a:t>, </a:t>
            </a:r>
            <a:r>
              <a:rPr lang="en-US" dirty="0" err="1"/>
              <a:t>ir</a:t>
            </a:r>
            <a:r>
              <a:rPr lang="en-US" dirty="0"/>
              <a:t> </a:t>
            </a:r>
            <a:r>
              <a:rPr lang="en-US" dirty="0" err="1"/>
              <a:t>prettautai</a:t>
            </a:r>
            <a:r>
              <a:rPr lang="en-US" dirty="0"/>
              <a:t> </a:t>
            </a:r>
            <a:r>
              <a:rPr lang="en-US" dirty="0" err="1"/>
              <a:t>kalpot</a:t>
            </a:r>
            <a:r>
              <a:rPr lang="en-US" dirty="0"/>
              <a:t> </a:t>
            </a:r>
            <a:r>
              <a:rPr lang="en-US" dirty="0" err="1"/>
              <a:t>tu</a:t>
            </a:r>
            <a:r>
              <a:rPr lang="en-US" dirty="0"/>
              <a:t> </a:t>
            </a:r>
            <a:r>
              <a:rPr lang="en-US" dirty="0" err="1"/>
              <a:t>vari</a:t>
            </a:r>
            <a:r>
              <a:rPr lang="en-US" dirty="0"/>
              <a:t>,</a:t>
            </a:r>
          </a:p>
          <a:p>
            <a:r>
              <a:rPr lang="en-US" dirty="0" err="1"/>
              <a:t>Ar</a:t>
            </a:r>
            <a:r>
              <a:rPr lang="en-US" dirty="0"/>
              <a:t> </a:t>
            </a:r>
            <a:r>
              <a:rPr lang="en-US" dirty="0" err="1"/>
              <a:t>apdomu</a:t>
            </a:r>
            <a:r>
              <a:rPr lang="en-US" dirty="0"/>
              <a:t> </a:t>
            </a:r>
            <a:r>
              <a:rPr lang="en-US" dirty="0" err="1"/>
              <a:t>visu</a:t>
            </a:r>
            <a:r>
              <a:rPr lang="en-US" dirty="0"/>
              <a:t>, </a:t>
            </a:r>
            <a:r>
              <a:rPr lang="en-US" dirty="0" err="1"/>
              <a:t>ar</a:t>
            </a:r>
            <a:r>
              <a:rPr lang="en-US" dirty="0"/>
              <a:t> </a:t>
            </a:r>
            <a:r>
              <a:rPr lang="en-US" dirty="0" err="1"/>
              <a:t>gudrību</a:t>
            </a:r>
            <a:r>
              <a:rPr lang="en-US" dirty="0"/>
              <a:t> </a:t>
            </a:r>
            <a:r>
              <a:rPr lang="en-US" dirty="0" err="1"/>
              <a:t>dari</a:t>
            </a:r>
            <a:r>
              <a:rPr lang="en-US" dirty="0"/>
              <a:t>, -</a:t>
            </a:r>
          </a:p>
          <a:p>
            <a:r>
              <a:rPr lang="en-US" dirty="0" err="1"/>
              <a:t>Ej</a:t>
            </a:r>
            <a:r>
              <a:rPr lang="en-US" dirty="0"/>
              <a:t> </a:t>
            </a:r>
            <a:r>
              <a:rPr lang="en-US" dirty="0" err="1"/>
              <a:t>vidusceļu</a:t>
            </a:r>
            <a:r>
              <a:rPr lang="en-US" dirty="0"/>
              <a:t> </a:t>
            </a:r>
            <a:r>
              <a:rPr lang="en-US" dirty="0" err="1"/>
              <a:t>starp</a:t>
            </a:r>
            <a:r>
              <a:rPr lang="en-US" dirty="0"/>
              <a:t> </a:t>
            </a:r>
            <a:r>
              <a:rPr lang="en-US" dirty="0" err="1">
                <a:solidFill>
                  <a:srgbClr val="FF0000"/>
                </a:solidFill>
              </a:rPr>
              <a:t>kreisiem</a:t>
            </a:r>
            <a:r>
              <a:rPr lang="en-US" dirty="0"/>
              <a:t> un </a:t>
            </a:r>
            <a:r>
              <a:rPr lang="en-US" dirty="0" err="1">
                <a:solidFill>
                  <a:srgbClr val="0070C0"/>
                </a:solidFill>
              </a:rPr>
              <a:t>labiem</a:t>
            </a:r>
            <a:endParaRPr lang="en-US" dirty="0">
              <a:solidFill>
                <a:srgbClr val="0070C0"/>
              </a:solidFill>
            </a:endParaRPr>
          </a:p>
          <a:p>
            <a:r>
              <a:rPr lang="en-US" dirty="0"/>
              <a:t>Un </a:t>
            </a:r>
            <a:r>
              <a:rPr lang="en-US" dirty="0" err="1"/>
              <a:t>beigās</a:t>
            </a:r>
            <a:r>
              <a:rPr lang="en-US" dirty="0"/>
              <a:t> – </a:t>
            </a:r>
            <a:r>
              <a:rPr lang="en-US" dirty="0" err="1"/>
              <a:t>pērienu</a:t>
            </a:r>
            <a:r>
              <a:rPr lang="en-US" dirty="0"/>
              <a:t> </a:t>
            </a:r>
            <a:r>
              <a:rPr lang="en-US" dirty="0" err="1"/>
              <a:t>dabū</a:t>
            </a:r>
            <a:r>
              <a:rPr lang="en-US" dirty="0"/>
              <a:t> no </a:t>
            </a:r>
            <a:r>
              <a:rPr lang="en-US" dirty="0" err="1"/>
              <a:t>abiem</a:t>
            </a:r>
            <a:r>
              <a:rPr lang="en-US" dirty="0"/>
              <a:t>.</a:t>
            </a:r>
          </a:p>
          <a:p>
            <a:endParaRPr lang="en-US" dirty="0"/>
          </a:p>
          <a:p>
            <a:r>
              <a:rPr lang="en-US" dirty="0"/>
              <a:t>(</a:t>
            </a:r>
            <a:r>
              <a:rPr lang="en-US" dirty="0" err="1"/>
              <a:t>Rainis</a:t>
            </a:r>
            <a:r>
              <a:rPr lang="en-US" dirty="0"/>
              <a:t>, </a:t>
            </a:r>
            <a:r>
              <a:rPr lang="en-US" dirty="0" err="1"/>
              <a:t>Klusā</a:t>
            </a:r>
            <a:r>
              <a:rPr lang="en-US" dirty="0"/>
              <a:t> </a:t>
            </a:r>
            <a:r>
              <a:rPr lang="en-US" dirty="0" err="1"/>
              <a:t>grāmata</a:t>
            </a:r>
            <a:r>
              <a:rPr lang="en-US" dirty="0"/>
              <a:t>)</a:t>
            </a:r>
          </a:p>
        </p:txBody>
      </p:sp>
      <p:sp>
        <p:nvSpPr>
          <p:cNvPr id="4" name="TextBox 3">
            <a:extLst>
              <a:ext uri="{FF2B5EF4-FFF2-40B4-BE49-F238E27FC236}">
                <a16:creationId xmlns:a16="http://schemas.microsoft.com/office/drawing/2014/main" id="{AAB0B6E4-132E-6745-A9EF-FFB9207048E5}"/>
              </a:ext>
            </a:extLst>
          </p:cNvPr>
          <p:cNvSpPr txBox="1"/>
          <p:nvPr/>
        </p:nvSpPr>
        <p:spPr>
          <a:xfrm>
            <a:off x="304800" y="666750"/>
            <a:ext cx="2362200" cy="3139321"/>
          </a:xfrm>
          <a:prstGeom prst="rect">
            <a:avLst/>
          </a:prstGeom>
          <a:noFill/>
        </p:spPr>
        <p:txBody>
          <a:bodyPr wrap="square" rtlCol="0">
            <a:spAutoFit/>
          </a:bodyPr>
          <a:lstStyle/>
          <a:p>
            <a:pPr>
              <a:buClr>
                <a:srgbClr val="00B050"/>
              </a:buClr>
              <a:buSzPct val="90000"/>
            </a:pPr>
            <a:r>
              <a:rPr lang="en-US" b="1" dirty="0" err="1">
                <a:solidFill>
                  <a:srgbClr val="FF0000"/>
                </a:solidFill>
              </a:rPr>
              <a:t>Kreisās</a:t>
            </a:r>
            <a:r>
              <a:rPr lang="en-US" b="1" dirty="0">
                <a:solidFill>
                  <a:srgbClr val="FF0000"/>
                </a:solidFill>
              </a:rPr>
              <a:t> </a:t>
            </a:r>
            <a:r>
              <a:rPr lang="en-US" b="1" dirty="0" err="1">
                <a:solidFill>
                  <a:srgbClr val="FF0000"/>
                </a:solidFill>
              </a:rPr>
              <a:t>partijas</a:t>
            </a:r>
            <a:r>
              <a:rPr lang="en-US" b="1" dirty="0">
                <a:solidFill>
                  <a:srgbClr val="FF0000"/>
                </a:solidFill>
              </a:rPr>
              <a:t>:</a:t>
            </a:r>
          </a:p>
          <a:p>
            <a:pPr marL="285750" indent="-285750">
              <a:buClr>
                <a:srgbClr val="00B050"/>
              </a:buClr>
              <a:buSzPct val="90000"/>
              <a:buFont typeface="Lucida Grande" panose="020B0600040502020204" pitchFamily="34" charset="0"/>
              <a:buChar char="►"/>
            </a:pPr>
            <a:r>
              <a:rPr lang="en-US" dirty="0" err="1"/>
              <a:t>Vienlīdzības</a:t>
            </a:r>
            <a:r>
              <a:rPr lang="en-US" dirty="0"/>
              <a:t> </a:t>
            </a:r>
            <a:r>
              <a:rPr lang="en-US" dirty="0" err="1"/>
              <a:t>ideāls</a:t>
            </a:r>
            <a:endParaRPr lang="en-US" dirty="0"/>
          </a:p>
          <a:p>
            <a:pPr marL="285750" indent="-285750">
              <a:buClr>
                <a:srgbClr val="00B050"/>
              </a:buClr>
              <a:buSzPct val="90000"/>
              <a:buFont typeface="Lucida Grande" panose="020B0600040502020204" pitchFamily="34" charset="0"/>
              <a:buChar char="►"/>
            </a:pPr>
            <a:r>
              <a:rPr lang="en-US" dirty="0" err="1"/>
              <a:t>Valsts</a:t>
            </a:r>
            <a:r>
              <a:rPr lang="en-US" dirty="0"/>
              <a:t> </a:t>
            </a:r>
            <a:r>
              <a:rPr lang="en-US" dirty="0" err="1"/>
              <a:t>regulējums</a:t>
            </a:r>
            <a:r>
              <a:rPr lang="en-US" dirty="0"/>
              <a:t> </a:t>
            </a:r>
            <a:r>
              <a:rPr lang="en-US" dirty="0" err="1"/>
              <a:t>ekonomikai</a:t>
            </a:r>
            <a:r>
              <a:rPr lang="en-US" dirty="0"/>
              <a:t>, </a:t>
            </a:r>
          </a:p>
          <a:p>
            <a:pPr marL="285750" indent="-285750">
              <a:buClr>
                <a:srgbClr val="00B050"/>
              </a:buClr>
              <a:buSzPct val="90000"/>
              <a:buFont typeface="Lucida Grande" panose="020B0600040502020204" pitchFamily="34" charset="0"/>
              <a:buChar char="►"/>
            </a:pPr>
            <a:r>
              <a:rPr lang="en-US" dirty="0" err="1"/>
              <a:t>Augstāki</a:t>
            </a:r>
            <a:r>
              <a:rPr lang="en-US" dirty="0"/>
              <a:t> </a:t>
            </a:r>
            <a:r>
              <a:rPr lang="en-US" dirty="0" err="1"/>
              <a:t>nodokļi</a:t>
            </a:r>
            <a:r>
              <a:rPr lang="en-US" dirty="0"/>
              <a:t>, </a:t>
            </a:r>
          </a:p>
          <a:p>
            <a:pPr marL="285750" indent="-285750">
              <a:buClr>
                <a:srgbClr val="00B050"/>
              </a:buClr>
              <a:buSzPct val="90000"/>
              <a:buFont typeface="Lucida Grande" panose="020B0600040502020204" pitchFamily="34" charset="0"/>
              <a:buChar char="►"/>
            </a:pPr>
            <a:r>
              <a:rPr lang="en-US" dirty="0" err="1"/>
              <a:t>Valsts</a:t>
            </a:r>
            <a:r>
              <a:rPr lang="en-US" dirty="0"/>
              <a:t> </a:t>
            </a:r>
            <a:r>
              <a:rPr lang="en-US" dirty="0" err="1"/>
              <a:t>pakalpojumi</a:t>
            </a:r>
            <a:r>
              <a:rPr lang="en-US" dirty="0"/>
              <a:t> un </a:t>
            </a:r>
            <a:r>
              <a:rPr lang="en-US" dirty="0" err="1"/>
              <a:t>pabalsti</a:t>
            </a:r>
            <a:r>
              <a:rPr lang="en-US" dirty="0"/>
              <a:t>, </a:t>
            </a:r>
          </a:p>
          <a:p>
            <a:pPr marL="285750" indent="-285750">
              <a:buClr>
                <a:srgbClr val="00B050"/>
              </a:buClr>
              <a:buSzPct val="90000"/>
              <a:buFont typeface="Lucida Grande" panose="020B0600040502020204" pitchFamily="34" charset="0"/>
              <a:buChar char="►"/>
            </a:pPr>
            <a:r>
              <a:rPr lang="en-US" dirty="0" err="1"/>
              <a:t>Arodbiedrības</a:t>
            </a:r>
            <a:r>
              <a:rPr lang="en-US" dirty="0"/>
              <a:t>, </a:t>
            </a:r>
          </a:p>
          <a:p>
            <a:pPr marL="285750" indent="-285750">
              <a:buClr>
                <a:srgbClr val="00B050"/>
              </a:buClr>
              <a:buSzPct val="90000"/>
              <a:buFont typeface="Lucida Grande" panose="020B0600040502020204" pitchFamily="34" charset="0"/>
              <a:buChar char="►"/>
            </a:pPr>
            <a:r>
              <a:rPr lang="en-US" dirty="0" err="1"/>
              <a:t>Darba</a:t>
            </a:r>
            <a:r>
              <a:rPr lang="en-US" dirty="0"/>
              <a:t> </a:t>
            </a:r>
            <a:r>
              <a:rPr lang="en-US" dirty="0" err="1"/>
              <a:t>ņēmēju</a:t>
            </a:r>
            <a:r>
              <a:rPr lang="en-US" dirty="0"/>
              <a:t> </a:t>
            </a:r>
            <a:r>
              <a:rPr lang="en-US" dirty="0" err="1"/>
              <a:t>tiesības</a:t>
            </a:r>
            <a:endParaRPr lang="en-US" dirty="0"/>
          </a:p>
        </p:txBody>
      </p:sp>
      <p:sp>
        <p:nvSpPr>
          <p:cNvPr id="5" name="TextBox 4">
            <a:extLst>
              <a:ext uri="{FF2B5EF4-FFF2-40B4-BE49-F238E27FC236}">
                <a16:creationId xmlns:a16="http://schemas.microsoft.com/office/drawing/2014/main" id="{F76ECBD9-CE9D-D742-BDB0-838AF92D6ED3}"/>
              </a:ext>
            </a:extLst>
          </p:cNvPr>
          <p:cNvSpPr txBox="1"/>
          <p:nvPr/>
        </p:nvSpPr>
        <p:spPr>
          <a:xfrm>
            <a:off x="2780820" y="666750"/>
            <a:ext cx="2286000" cy="3139321"/>
          </a:xfrm>
          <a:prstGeom prst="rect">
            <a:avLst/>
          </a:prstGeom>
          <a:noFill/>
        </p:spPr>
        <p:txBody>
          <a:bodyPr wrap="square" rtlCol="0">
            <a:spAutoFit/>
          </a:bodyPr>
          <a:lstStyle/>
          <a:p>
            <a:pPr>
              <a:buClr>
                <a:srgbClr val="00B050"/>
              </a:buClr>
              <a:buSzPct val="90000"/>
            </a:pPr>
            <a:r>
              <a:rPr lang="en-US" b="1" dirty="0" err="1">
                <a:solidFill>
                  <a:srgbClr val="0070C0"/>
                </a:solidFill>
              </a:rPr>
              <a:t>Labējās</a:t>
            </a:r>
            <a:r>
              <a:rPr lang="en-US" b="1" dirty="0">
                <a:solidFill>
                  <a:srgbClr val="0070C0"/>
                </a:solidFill>
              </a:rPr>
              <a:t> </a:t>
            </a:r>
            <a:r>
              <a:rPr lang="en-US" b="1" dirty="0" err="1">
                <a:solidFill>
                  <a:srgbClr val="0070C0"/>
                </a:solidFill>
              </a:rPr>
              <a:t>partijas</a:t>
            </a:r>
            <a:r>
              <a:rPr lang="en-US" b="1" dirty="0">
                <a:solidFill>
                  <a:srgbClr val="0070C0"/>
                </a:solidFill>
              </a:rPr>
              <a:t>:</a:t>
            </a:r>
          </a:p>
          <a:p>
            <a:pPr marL="285750" indent="-285750">
              <a:buClr>
                <a:srgbClr val="00B050"/>
              </a:buClr>
              <a:buSzPct val="90000"/>
              <a:buFont typeface="Lucida Grande" panose="020B0600040502020204" pitchFamily="34" charset="0"/>
              <a:buChar char="►"/>
            </a:pPr>
            <a:r>
              <a:rPr lang="en-US" dirty="0" err="1"/>
              <a:t>Indivīda</a:t>
            </a:r>
            <a:r>
              <a:rPr lang="en-US" dirty="0"/>
              <a:t> </a:t>
            </a:r>
            <a:r>
              <a:rPr lang="en-US" dirty="0" err="1"/>
              <a:t>brīvības</a:t>
            </a:r>
            <a:r>
              <a:rPr lang="en-US" dirty="0"/>
              <a:t> </a:t>
            </a:r>
            <a:r>
              <a:rPr lang="en-US" dirty="0" err="1"/>
              <a:t>ideāls</a:t>
            </a:r>
            <a:endParaRPr lang="en-US" dirty="0"/>
          </a:p>
          <a:p>
            <a:pPr marL="285750" indent="-285750">
              <a:buClr>
                <a:srgbClr val="00B050"/>
              </a:buClr>
              <a:buSzPct val="90000"/>
              <a:buFont typeface="Lucida Grande" panose="020B0600040502020204" pitchFamily="34" charset="0"/>
              <a:buChar char="►"/>
            </a:pPr>
            <a:r>
              <a:rPr lang="en-US" dirty="0" err="1"/>
              <a:t>Minimāla</a:t>
            </a:r>
            <a:r>
              <a:rPr lang="en-US" dirty="0"/>
              <a:t> </a:t>
            </a:r>
            <a:r>
              <a:rPr lang="en-US" dirty="0" err="1"/>
              <a:t>valsts</a:t>
            </a:r>
            <a:r>
              <a:rPr lang="en-US" dirty="0"/>
              <a:t> </a:t>
            </a:r>
            <a:r>
              <a:rPr lang="en-US" dirty="0" err="1"/>
              <a:t>iejaukšanās</a:t>
            </a:r>
            <a:r>
              <a:rPr lang="en-US" dirty="0"/>
              <a:t>, </a:t>
            </a:r>
          </a:p>
          <a:p>
            <a:pPr marL="285750" indent="-285750">
              <a:buClr>
                <a:srgbClr val="00B050"/>
              </a:buClr>
              <a:buSzPct val="90000"/>
              <a:buFont typeface="Lucida Grande" panose="020B0600040502020204" pitchFamily="34" charset="0"/>
              <a:buChar char="►"/>
            </a:pPr>
            <a:r>
              <a:rPr lang="en-US" dirty="0" err="1"/>
              <a:t>Zemāki</a:t>
            </a:r>
            <a:r>
              <a:rPr lang="en-US" dirty="0"/>
              <a:t> </a:t>
            </a:r>
            <a:r>
              <a:rPr lang="en-US" dirty="0" err="1"/>
              <a:t>nodokļi</a:t>
            </a:r>
            <a:r>
              <a:rPr lang="en-US" dirty="0"/>
              <a:t>, </a:t>
            </a:r>
          </a:p>
          <a:p>
            <a:pPr marL="285750" indent="-285750">
              <a:buClr>
                <a:srgbClr val="00B050"/>
              </a:buClr>
              <a:buSzPct val="90000"/>
              <a:buFont typeface="Lucida Grande" panose="020B0600040502020204" pitchFamily="34" charset="0"/>
              <a:buChar char="►"/>
            </a:pPr>
            <a:r>
              <a:rPr lang="en-US" dirty="0" err="1"/>
              <a:t>Pieticīgāki</a:t>
            </a:r>
            <a:r>
              <a:rPr lang="en-US" dirty="0"/>
              <a:t> </a:t>
            </a:r>
            <a:r>
              <a:rPr lang="en-US" dirty="0" err="1"/>
              <a:t>sociālie</a:t>
            </a:r>
            <a:r>
              <a:rPr lang="en-US" dirty="0"/>
              <a:t> </a:t>
            </a:r>
            <a:r>
              <a:rPr lang="en-US" dirty="0" err="1"/>
              <a:t>pabalsti</a:t>
            </a:r>
            <a:r>
              <a:rPr lang="en-US" dirty="0"/>
              <a:t>, </a:t>
            </a:r>
          </a:p>
          <a:p>
            <a:pPr marL="285750" indent="-285750">
              <a:buClr>
                <a:srgbClr val="00B050"/>
              </a:buClr>
              <a:buSzPct val="90000"/>
              <a:buFont typeface="Lucida Grande" panose="020B0600040502020204" pitchFamily="34" charset="0"/>
              <a:buChar char="►"/>
            </a:pPr>
            <a:r>
              <a:rPr lang="en-US" dirty="0" err="1"/>
              <a:t>Baznīcas</a:t>
            </a:r>
            <a:r>
              <a:rPr lang="en-US" dirty="0"/>
              <a:t>, </a:t>
            </a:r>
          </a:p>
          <a:p>
            <a:pPr marL="285750" indent="-285750">
              <a:buClr>
                <a:srgbClr val="00B050"/>
              </a:buClr>
              <a:buSzPct val="90000"/>
              <a:buFont typeface="Lucida Grande" panose="020B0600040502020204" pitchFamily="34" charset="0"/>
              <a:buChar char="►"/>
            </a:pPr>
            <a:r>
              <a:rPr lang="en-US" dirty="0" err="1"/>
              <a:t>Darba</a:t>
            </a:r>
            <a:r>
              <a:rPr lang="en-US" dirty="0"/>
              <a:t> </a:t>
            </a:r>
            <a:r>
              <a:rPr lang="en-US" dirty="0" err="1"/>
              <a:t>devēju</a:t>
            </a:r>
            <a:r>
              <a:rPr lang="en-US" dirty="0"/>
              <a:t> </a:t>
            </a:r>
            <a:r>
              <a:rPr lang="en-US" dirty="0" err="1"/>
              <a:t>tiesības</a:t>
            </a:r>
            <a:endParaRPr lang="en-US" dirty="0"/>
          </a:p>
        </p:txBody>
      </p:sp>
    </p:spTree>
    <p:extLst>
      <p:ext uri="{BB962C8B-B14F-4D97-AF65-F5344CB8AC3E}">
        <p14:creationId xmlns:p14="http://schemas.microsoft.com/office/powerpoint/2010/main" val="3510143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4F1CB9F-F20A-9744-AF27-F8A8EA1FD5D3}"/>
              </a:ext>
            </a:extLst>
          </p:cNvPr>
          <p:cNvSpPr/>
          <p:nvPr/>
        </p:nvSpPr>
        <p:spPr>
          <a:xfrm>
            <a:off x="838200" y="895320"/>
            <a:ext cx="4191000" cy="3505230"/>
          </a:xfrm>
          <a:prstGeom prst="ellipse">
            <a:avLst/>
          </a:prstGeom>
          <a:no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F1AF0C-3DBA-0D46-96C6-18682C1B4515}"/>
              </a:ext>
            </a:extLst>
          </p:cNvPr>
          <p:cNvSpPr>
            <a:spLocks noGrp="1"/>
          </p:cNvSpPr>
          <p:nvPr>
            <p:ph type="title"/>
          </p:nvPr>
        </p:nvSpPr>
        <p:spPr/>
        <p:txBody>
          <a:bodyPr/>
          <a:lstStyle/>
          <a:p>
            <a:r>
              <a:rPr lang="en-US" dirty="0" err="1"/>
              <a:t>Mūsdienu</a:t>
            </a:r>
            <a:r>
              <a:rPr lang="en-US" dirty="0"/>
              <a:t> </a:t>
            </a:r>
            <a:r>
              <a:rPr lang="en-US" dirty="0" err="1"/>
              <a:t>politiskās</a:t>
            </a:r>
            <a:r>
              <a:rPr lang="en-US" dirty="0"/>
              <a:t> </a:t>
            </a:r>
            <a:r>
              <a:rPr lang="en-US" dirty="0" err="1"/>
              <a:t>ideoloģijas</a:t>
            </a:r>
            <a:r>
              <a:rPr lang="en-US" dirty="0"/>
              <a:t>; to </a:t>
            </a:r>
            <a:r>
              <a:rPr lang="en-US" dirty="0" err="1"/>
              <a:t>pārspīlējumi</a:t>
            </a:r>
            <a:endParaRPr lang="en-US" dirty="0"/>
          </a:p>
        </p:txBody>
      </p:sp>
      <p:sp>
        <p:nvSpPr>
          <p:cNvPr id="3" name="Text Placeholder 2">
            <a:extLst>
              <a:ext uri="{FF2B5EF4-FFF2-40B4-BE49-F238E27FC236}">
                <a16:creationId xmlns:a16="http://schemas.microsoft.com/office/drawing/2014/main" id="{ED14279C-3D5F-CB4C-BDE5-7BAA765DEFDE}"/>
              </a:ext>
            </a:extLst>
          </p:cNvPr>
          <p:cNvSpPr>
            <a:spLocks noGrp="1"/>
          </p:cNvSpPr>
          <p:nvPr>
            <p:ph type="body" idx="10"/>
          </p:nvPr>
        </p:nvSpPr>
        <p:spPr>
          <a:xfrm>
            <a:off x="5867400" y="895320"/>
            <a:ext cx="3124200" cy="3850920"/>
          </a:xfrm>
        </p:spPr>
        <p:txBody>
          <a:bodyPr/>
          <a:lstStyle/>
          <a:p>
            <a:r>
              <a:rPr lang="en-US" sz="2400" dirty="0" err="1"/>
              <a:t>Šāds</a:t>
            </a:r>
            <a:r>
              <a:rPr lang="en-US" sz="2400" dirty="0"/>
              <a:t> </a:t>
            </a:r>
            <a:r>
              <a:rPr lang="en-US" sz="2400" dirty="0" err="1"/>
              <a:t>dalījums</a:t>
            </a:r>
            <a:r>
              <a:rPr lang="en-US" sz="2400" dirty="0"/>
              <a:t> </a:t>
            </a:r>
            <a:r>
              <a:rPr lang="en-US" sz="2400" dirty="0" err="1"/>
              <a:t>noder</a:t>
            </a:r>
            <a:r>
              <a:rPr lang="en-US" sz="2400" dirty="0"/>
              <a:t> </a:t>
            </a:r>
            <a:r>
              <a:rPr lang="en-US" sz="2400" dirty="0" err="1"/>
              <a:t>mūsdienu</a:t>
            </a:r>
            <a:r>
              <a:rPr lang="en-US" sz="2400" dirty="0"/>
              <a:t> </a:t>
            </a:r>
            <a:r>
              <a:rPr lang="en-US" sz="2400" dirty="0" err="1"/>
              <a:t>Latvijā</a:t>
            </a:r>
            <a:r>
              <a:rPr lang="en-US" sz="2400" dirty="0"/>
              <a:t>, </a:t>
            </a:r>
            <a:r>
              <a:rPr lang="en-US" sz="2400" dirty="0" err="1"/>
              <a:t>izņemot</a:t>
            </a:r>
            <a:r>
              <a:rPr lang="en-US" sz="2400" dirty="0"/>
              <a:t> </a:t>
            </a:r>
            <a:r>
              <a:rPr lang="en-US" sz="2400" dirty="0" err="1"/>
              <a:t>partijas</a:t>
            </a:r>
            <a:r>
              <a:rPr lang="en-US" sz="2400" dirty="0"/>
              <a:t>, </a:t>
            </a:r>
            <a:r>
              <a:rPr lang="en-US" sz="2400" dirty="0" err="1"/>
              <a:t>kuras</a:t>
            </a:r>
            <a:r>
              <a:rPr lang="en-US" sz="2400" dirty="0"/>
              <a:t> </a:t>
            </a:r>
            <a:r>
              <a:rPr lang="en-US" sz="2400" dirty="0" err="1"/>
              <a:t>ir</a:t>
            </a:r>
            <a:r>
              <a:rPr lang="en-US" sz="2400" dirty="0"/>
              <a:t> </a:t>
            </a:r>
            <a:r>
              <a:rPr lang="en-US" sz="2400" dirty="0" err="1"/>
              <a:t>ideoloģiski</a:t>
            </a:r>
            <a:r>
              <a:rPr lang="en-US" sz="2400" dirty="0"/>
              <a:t> </a:t>
            </a:r>
            <a:r>
              <a:rPr lang="en-US" sz="2400" dirty="0" err="1"/>
              <a:t>nekonsekventas</a:t>
            </a:r>
            <a:r>
              <a:rPr lang="en-US" sz="2400" dirty="0"/>
              <a:t> (</a:t>
            </a:r>
            <a:r>
              <a:rPr lang="en-US" sz="2400" dirty="0" err="1"/>
              <a:t>piemēram</a:t>
            </a:r>
            <a:r>
              <a:rPr lang="en-US" sz="2400" dirty="0"/>
              <a:t>, </a:t>
            </a:r>
            <a:r>
              <a:rPr lang="en-US" sz="2400" dirty="0" err="1"/>
              <a:t>cīnās</a:t>
            </a:r>
            <a:r>
              <a:rPr lang="en-US" sz="2400" dirty="0"/>
              <a:t> par </a:t>
            </a:r>
            <a:r>
              <a:rPr lang="en-US" sz="2400" dirty="0" err="1"/>
              <a:t>valsts</a:t>
            </a:r>
            <a:r>
              <a:rPr lang="en-US" sz="2400" dirty="0"/>
              <a:t> </a:t>
            </a:r>
            <a:r>
              <a:rPr lang="en-US" sz="2400" dirty="0" err="1"/>
              <a:t>līdzekļu</a:t>
            </a:r>
            <a:r>
              <a:rPr lang="en-US" sz="2400" dirty="0"/>
              <a:t> </a:t>
            </a:r>
            <a:r>
              <a:rPr lang="en-US" sz="2400" dirty="0" err="1"/>
              <a:t>piesaisti</a:t>
            </a:r>
            <a:r>
              <a:rPr lang="en-US" sz="2400" dirty="0"/>
              <a:t> "</a:t>
            </a:r>
            <a:r>
              <a:rPr lang="en-US" sz="2400" dirty="0" err="1"/>
              <a:t>savām</a:t>
            </a:r>
            <a:r>
              <a:rPr lang="en-US" sz="2400" dirty="0"/>
              <a:t>" </a:t>
            </a:r>
            <a:r>
              <a:rPr lang="en-US" sz="2400" dirty="0" err="1"/>
              <a:t>pašvaldībām</a:t>
            </a:r>
            <a:r>
              <a:rPr lang="en-US" sz="2400" dirty="0"/>
              <a:t>). </a:t>
            </a:r>
          </a:p>
        </p:txBody>
      </p:sp>
      <p:sp>
        <p:nvSpPr>
          <p:cNvPr id="4" name="Rounded Rectangle 3">
            <a:extLst>
              <a:ext uri="{FF2B5EF4-FFF2-40B4-BE49-F238E27FC236}">
                <a16:creationId xmlns:a16="http://schemas.microsoft.com/office/drawing/2014/main" id="{5F7CDB96-2060-EE4A-87AA-5497D84C2471}"/>
              </a:ext>
            </a:extLst>
          </p:cNvPr>
          <p:cNvSpPr/>
          <p:nvPr/>
        </p:nvSpPr>
        <p:spPr>
          <a:xfrm>
            <a:off x="2057400" y="819150"/>
            <a:ext cx="1828800" cy="533400"/>
          </a:xfrm>
          <a:prstGeom prst="roundRect">
            <a:avLst>
              <a:gd name="adj" fmla="val 40150"/>
            </a:avLst>
          </a:prstGeom>
          <a:solidFill>
            <a:srgbClr val="FFFFFF"/>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Liberāļi</a:t>
            </a:r>
            <a:endParaRPr lang="en-US" dirty="0">
              <a:solidFill>
                <a:schemeClr val="tx1"/>
              </a:solidFill>
            </a:endParaRPr>
          </a:p>
        </p:txBody>
      </p:sp>
      <p:sp>
        <p:nvSpPr>
          <p:cNvPr id="5" name="Rounded Rectangle 4">
            <a:extLst>
              <a:ext uri="{FF2B5EF4-FFF2-40B4-BE49-F238E27FC236}">
                <a16:creationId xmlns:a16="http://schemas.microsoft.com/office/drawing/2014/main" id="{6DA5EDE2-1F7D-734A-A0B5-5C112BAA0A0F}"/>
              </a:ext>
            </a:extLst>
          </p:cNvPr>
          <p:cNvSpPr/>
          <p:nvPr/>
        </p:nvSpPr>
        <p:spPr>
          <a:xfrm>
            <a:off x="152280" y="2419350"/>
            <a:ext cx="2133600" cy="533400"/>
          </a:xfrm>
          <a:prstGeom prst="roundRect">
            <a:avLst>
              <a:gd name="adj" fmla="val 40150"/>
            </a:avLst>
          </a:prstGeom>
          <a:solidFill>
            <a:srgbClr val="FFFFFF"/>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Sociālisti</a:t>
            </a:r>
            <a:r>
              <a:rPr lang="en-US" dirty="0">
                <a:solidFill>
                  <a:schemeClr val="tx1"/>
                </a:solidFill>
              </a:rPr>
              <a:t> </a:t>
            </a:r>
            <a:r>
              <a:rPr lang="en-US" dirty="0" err="1">
                <a:solidFill>
                  <a:schemeClr val="tx1"/>
                </a:solidFill>
              </a:rPr>
              <a:t>jeb</a:t>
            </a:r>
            <a:r>
              <a:rPr lang="en-US" dirty="0">
                <a:solidFill>
                  <a:schemeClr val="tx1"/>
                </a:solidFill>
              </a:rPr>
              <a:t> </a:t>
            </a:r>
            <a:r>
              <a:rPr lang="en-US" dirty="0" err="1">
                <a:solidFill>
                  <a:schemeClr val="tx1"/>
                </a:solidFill>
              </a:rPr>
              <a:t>Progresīvie</a:t>
            </a:r>
            <a:endParaRPr lang="en-US" dirty="0">
              <a:solidFill>
                <a:schemeClr val="tx1"/>
              </a:solidFill>
            </a:endParaRPr>
          </a:p>
        </p:txBody>
      </p:sp>
      <p:sp>
        <p:nvSpPr>
          <p:cNvPr id="6" name="Rounded Rectangle 5">
            <a:extLst>
              <a:ext uri="{FF2B5EF4-FFF2-40B4-BE49-F238E27FC236}">
                <a16:creationId xmlns:a16="http://schemas.microsoft.com/office/drawing/2014/main" id="{B2A13795-6E20-8D40-897B-E1BCAE049B92}"/>
              </a:ext>
            </a:extLst>
          </p:cNvPr>
          <p:cNvSpPr/>
          <p:nvPr/>
        </p:nvSpPr>
        <p:spPr>
          <a:xfrm>
            <a:off x="2057400" y="4019550"/>
            <a:ext cx="1828800" cy="533400"/>
          </a:xfrm>
          <a:prstGeom prst="roundRect">
            <a:avLst>
              <a:gd name="adj" fmla="val 40150"/>
            </a:avLst>
          </a:prstGeom>
          <a:solidFill>
            <a:srgbClr val="FFFFFF"/>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Nacionālisti</a:t>
            </a:r>
            <a:endParaRPr lang="en-US" dirty="0">
              <a:solidFill>
                <a:schemeClr val="tx1"/>
              </a:solidFill>
            </a:endParaRPr>
          </a:p>
        </p:txBody>
      </p:sp>
      <p:sp>
        <p:nvSpPr>
          <p:cNvPr id="7" name="Rounded Rectangle 6">
            <a:extLst>
              <a:ext uri="{FF2B5EF4-FFF2-40B4-BE49-F238E27FC236}">
                <a16:creationId xmlns:a16="http://schemas.microsoft.com/office/drawing/2014/main" id="{265A00E6-7F32-B041-A3C3-BE1284D66CD4}"/>
              </a:ext>
            </a:extLst>
          </p:cNvPr>
          <p:cNvSpPr/>
          <p:nvPr/>
        </p:nvSpPr>
        <p:spPr>
          <a:xfrm>
            <a:off x="3657600" y="2419350"/>
            <a:ext cx="2095020" cy="533400"/>
          </a:xfrm>
          <a:prstGeom prst="roundRect">
            <a:avLst>
              <a:gd name="adj" fmla="val 40150"/>
            </a:avLst>
          </a:prstGeom>
          <a:solidFill>
            <a:srgbClr val="FFFFFF"/>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Konservatīvie</a:t>
            </a:r>
            <a:endParaRPr lang="en-US" dirty="0">
              <a:solidFill>
                <a:schemeClr val="tx1"/>
              </a:solidFill>
            </a:endParaRPr>
          </a:p>
        </p:txBody>
      </p:sp>
    </p:spTree>
    <p:extLst>
      <p:ext uri="{BB962C8B-B14F-4D97-AF65-F5344CB8AC3E}">
        <p14:creationId xmlns:p14="http://schemas.microsoft.com/office/powerpoint/2010/main" val="29634224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1B3EB-C5A1-0848-8B11-C6B7D01457A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D6CE656-D2CF-4540-B57A-764FF7C2FF0F}"/>
              </a:ext>
            </a:extLst>
          </p:cNvPr>
          <p:cNvSpPr>
            <a:spLocks noGrp="1"/>
          </p:cNvSpPr>
          <p:nvPr>
            <p:ph type="body" idx="10"/>
          </p:nvPr>
        </p:nvSpPr>
        <p:spPr/>
        <p:txBody>
          <a:bodyPr/>
          <a:lstStyle/>
          <a:p>
            <a:r>
              <a:rPr lang="en-US" dirty="0" err="1"/>
              <a:t>Iespējami</a:t>
            </a:r>
            <a:r>
              <a:rPr lang="en-US" dirty="0"/>
              <a:t> </a:t>
            </a:r>
            <a:r>
              <a:rPr lang="en-US" dirty="0" err="1"/>
              <a:t>arī</a:t>
            </a:r>
            <a:r>
              <a:rPr lang="en-US" dirty="0"/>
              <a:t> </a:t>
            </a:r>
            <a:r>
              <a:rPr lang="en-US" dirty="0" err="1"/>
              <a:t>citi</a:t>
            </a:r>
            <a:r>
              <a:rPr lang="en-US" dirty="0"/>
              <a:t> </a:t>
            </a:r>
            <a:r>
              <a:rPr lang="en-US" dirty="0" err="1"/>
              <a:t>dalījumi</a:t>
            </a:r>
            <a:r>
              <a:rPr lang="en-US" dirty="0"/>
              <a:t>:</a:t>
            </a:r>
          </a:p>
          <a:p>
            <a:pPr marL="285750" indent="-285750">
              <a:buFont typeface="Arial" panose="020B0604020202020204" pitchFamily="34" charset="0"/>
              <a:buChar char="•"/>
            </a:pPr>
            <a:r>
              <a:rPr lang="en-US" dirty="0"/>
              <a:t>"</a:t>
            </a:r>
            <a:r>
              <a:rPr lang="en-US" dirty="0" err="1"/>
              <a:t>Sistēmas</a:t>
            </a:r>
            <a:r>
              <a:rPr lang="en-US" dirty="0"/>
              <a:t> </a:t>
            </a:r>
            <a:r>
              <a:rPr lang="en-US" dirty="0" err="1"/>
              <a:t>partijas</a:t>
            </a:r>
            <a:r>
              <a:rPr lang="en-US" dirty="0"/>
              <a:t>" vs. "</a:t>
            </a:r>
            <a:r>
              <a:rPr lang="en-US" dirty="0" err="1"/>
              <a:t>Populistu</a:t>
            </a:r>
            <a:r>
              <a:rPr lang="en-US" dirty="0"/>
              <a:t> </a:t>
            </a:r>
            <a:r>
              <a:rPr lang="en-US" dirty="0" err="1"/>
              <a:t>partijas</a:t>
            </a:r>
            <a:r>
              <a:rPr lang="en-US" dirty="0"/>
              <a:t>"</a:t>
            </a:r>
          </a:p>
          <a:p>
            <a:pPr marL="285750" indent="-285750">
              <a:buFont typeface="Arial" panose="020B0604020202020204" pitchFamily="34" charset="0"/>
              <a:buChar char="•"/>
            </a:pPr>
            <a:r>
              <a:rPr lang="en-US" dirty="0"/>
              <a:t>"</a:t>
            </a:r>
            <a:r>
              <a:rPr lang="en-US" dirty="0" err="1"/>
              <a:t>Atvērtas</a:t>
            </a:r>
            <a:r>
              <a:rPr lang="en-US" dirty="0"/>
              <a:t> </a:t>
            </a:r>
            <a:r>
              <a:rPr lang="en-US" dirty="0" err="1"/>
              <a:t>pasaules</a:t>
            </a:r>
            <a:r>
              <a:rPr lang="en-US" dirty="0"/>
              <a:t> </a:t>
            </a:r>
            <a:r>
              <a:rPr lang="en-US" dirty="0" err="1"/>
              <a:t>jeb</a:t>
            </a:r>
            <a:r>
              <a:rPr lang="en-US" dirty="0"/>
              <a:t> </a:t>
            </a:r>
            <a:r>
              <a:rPr lang="en-US" dirty="0" err="1"/>
              <a:t>globālistu</a:t>
            </a:r>
            <a:r>
              <a:rPr lang="en-US" dirty="0"/>
              <a:t> </a:t>
            </a:r>
            <a:r>
              <a:rPr lang="en-US" dirty="0" err="1"/>
              <a:t>partijas</a:t>
            </a:r>
            <a:r>
              <a:rPr lang="en-US" dirty="0"/>
              <a:t>" vs. </a:t>
            </a:r>
            <a:br>
              <a:rPr lang="en-US" dirty="0"/>
            </a:br>
            <a:r>
              <a:rPr lang="en-US" dirty="0"/>
              <a:t>"</a:t>
            </a:r>
            <a:r>
              <a:rPr lang="en-US" dirty="0" err="1"/>
              <a:t>Slēgtas</a:t>
            </a:r>
            <a:r>
              <a:rPr lang="en-US" dirty="0"/>
              <a:t> </a:t>
            </a:r>
            <a:r>
              <a:rPr lang="en-US" dirty="0" err="1"/>
              <a:t>pasaules</a:t>
            </a:r>
            <a:r>
              <a:rPr lang="en-US" dirty="0"/>
              <a:t> </a:t>
            </a:r>
            <a:r>
              <a:rPr lang="en-US" dirty="0" err="1"/>
              <a:t>jeb</a:t>
            </a:r>
            <a:r>
              <a:rPr lang="en-US" dirty="0"/>
              <a:t> </a:t>
            </a:r>
            <a:r>
              <a:rPr lang="en-US" dirty="0" err="1"/>
              <a:t>lokālpatriotu</a:t>
            </a:r>
            <a:r>
              <a:rPr lang="en-US" dirty="0"/>
              <a:t> </a:t>
            </a:r>
            <a:r>
              <a:rPr lang="en-US" dirty="0" err="1"/>
              <a:t>partijas</a:t>
            </a:r>
            <a:r>
              <a:rPr lang="en-US" dirty="0"/>
              <a:t>"</a:t>
            </a:r>
          </a:p>
          <a:p>
            <a:pPr marL="285750" indent="-285750">
              <a:buFont typeface="Arial" panose="020B0604020202020204" pitchFamily="34" charset="0"/>
              <a:buChar char="•"/>
            </a:pPr>
            <a:r>
              <a:rPr lang="en-US" dirty="0" err="1"/>
              <a:t>Partijas</a:t>
            </a:r>
            <a:r>
              <a:rPr lang="en-US" dirty="0"/>
              <a:t>, </a:t>
            </a:r>
            <a:r>
              <a:rPr lang="en-US" dirty="0" err="1"/>
              <a:t>kuras</a:t>
            </a:r>
            <a:r>
              <a:rPr lang="en-US" dirty="0"/>
              <a:t> </a:t>
            </a:r>
            <a:r>
              <a:rPr lang="en-US" dirty="0" err="1"/>
              <a:t>saglabā</a:t>
            </a:r>
            <a:r>
              <a:rPr lang="en-US" dirty="0"/>
              <a:t> un </a:t>
            </a:r>
            <a:r>
              <a:rPr lang="en-US" dirty="0" err="1"/>
              <a:t>attīsta</a:t>
            </a:r>
            <a:r>
              <a:rPr lang="en-US" dirty="0"/>
              <a:t> </a:t>
            </a:r>
            <a:r>
              <a:rPr lang="en-US" dirty="0" err="1"/>
              <a:t>demokrātiskās</a:t>
            </a:r>
            <a:r>
              <a:rPr lang="en-US" dirty="0"/>
              <a:t> </a:t>
            </a:r>
            <a:r>
              <a:rPr lang="en-US" dirty="0" err="1"/>
              <a:t>līdzdalības</a:t>
            </a:r>
            <a:r>
              <a:rPr lang="en-US" dirty="0"/>
              <a:t> </a:t>
            </a:r>
            <a:r>
              <a:rPr lang="en-US" dirty="0" err="1"/>
              <a:t>iespējas</a:t>
            </a:r>
            <a:r>
              <a:rPr lang="en-US" dirty="0"/>
              <a:t>; </a:t>
            </a:r>
            <a:r>
              <a:rPr lang="en-US" dirty="0" err="1"/>
              <a:t>partijas</a:t>
            </a:r>
            <a:r>
              <a:rPr lang="en-US" dirty="0"/>
              <a:t>, </a:t>
            </a:r>
            <a:r>
              <a:rPr lang="en-US" dirty="0" err="1"/>
              <a:t>kuras</a:t>
            </a:r>
            <a:r>
              <a:rPr lang="en-US" dirty="0"/>
              <a:t> to </a:t>
            </a:r>
            <a:r>
              <a:rPr lang="en-US" dirty="0" err="1"/>
              <a:t>sašaurina</a:t>
            </a:r>
            <a:r>
              <a:rPr lang="en-US" dirty="0"/>
              <a:t>. (Timothy Snyder. The Road to Unfreedom).</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9144728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845D6-24FC-1044-AF0F-BF8EDA1081FB}"/>
              </a:ext>
            </a:extLst>
          </p:cNvPr>
          <p:cNvSpPr>
            <a:spLocks noGrp="1"/>
          </p:cNvSpPr>
          <p:nvPr>
            <p:ph type="title"/>
          </p:nvPr>
        </p:nvSpPr>
        <p:spPr/>
        <p:txBody>
          <a:bodyPr/>
          <a:lstStyle/>
          <a:p>
            <a:r>
              <a:rPr lang="en-US" dirty="0" err="1"/>
              <a:t>Ivara</a:t>
            </a:r>
            <a:r>
              <a:rPr lang="en-US" dirty="0"/>
              <a:t> </a:t>
            </a:r>
            <a:r>
              <a:rPr lang="en-US" dirty="0" err="1"/>
              <a:t>Ījaba</a:t>
            </a:r>
            <a:r>
              <a:rPr lang="en-US" dirty="0"/>
              <a:t> </a:t>
            </a:r>
            <a:r>
              <a:rPr lang="en-US" dirty="0" err="1"/>
              <a:t>klasifikācija</a:t>
            </a:r>
            <a:endParaRPr lang="en-US" dirty="0"/>
          </a:p>
        </p:txBody>
      </p:sp>
      <p:pic>
        <p:nvPicPr>
          <p:cNvPr id="4" name="Picture 3">
            <a:extLst>
              <a:ext uri="{FF2B5EF4-FFF2-40B4-BE49-F238E27FC236}">
                <a16:creationId xmlns:a16="http://schemas.microsoft.com/office/drawing/2014/main" id="{729160B0-C46E-5845-9FA6-EE2CB9440D25}"/>
              </a:ext>
            </a:extLst>
          </p:cNvPr>
          <p:cNvPicPr>
            <a:picLocks noChangeAspect="1"/>
          </p:cNvPicPr>
          <p:nvPr/>
        </p:nvPicPr>
        <p:blipFill>
          <a:blip r:embed="rId2"/>
          <a:stretch>
            <a:fillRect/>
          </a:stretch>
        </p:blipFill>
        <p:spPr>
          <a:xfrm>
            <a:off x="13855" y="610161"/>
            <a:ext cx="6193361" cy="4421237"/>
          </a:xfrm>
          <a:prstGeom prst="rect">
            <a:avLst/>
          </a:prstGeom>
        </p:spPr>
      </p:pic>
      <p:sp>
        <p:nvSpPr>
          <p:cNvPr id="3" name="Text Placeholder 2">
            <a:extLst>
              <a:ext uri="{FF2B5EF4-FFF2-40B4-BE49-F238E27FC236}">
                <a16:creationId xmlns:a16="http://schemas.microsoft.com/office/drawing/2014/main" id="{D9B7B79C-7D59-A642-A601-34D24E2D6C94}"/>
              </a:ext>
            </a:extLst>
          </p:cNvPr>
          <p:cNvSpPr>
            <a:spLocks noGrp="1"/>
          </p:cNvSpPr>
          <p:nvPr>
            <p:ph type="body" idx="10"/>
          </p:nvPr>
        </p:nvSpPr>
        <p:spPr>
          <a:xfrm>
            <a:off x="5562600" y="895320"/>
            <a:ext cx="3429000" cy="3850920"/>
          </a:xfrm>
        </p:spPr>
        <p:txBody>
          <a:bodyPr/>
          <a:lstStyle/>
          <a:p>
            <a:r>
              <a:rPr lang="en-US" sz="2000" dirty="0" err="1"/>
              <a:t>Apzīmējumi</a:t>
            </a:r>
            <a:r>
              <a:rPr lang="en-US" sz="2000" dirty="0"/>
              <a:t> </a:t>
            </a:r>
            <a:r>
              <a:rPr lang="en-US" sz="2000" dirty="0" err="1"/>
              <a:t>Jaunie</a:t>
            </a:r>
            <a:r>
              <a:rPr lang="en-US" sz="2000" dirty="0"/>
              <a:t>/</a:t>
            </a:r>
            <a:r>
              <a:rPr lang="en-US" sz="2000" dirty="0" err="1"/>
              <a:t>Vecie</a:t>
            </a:r>
            <a:r>
              <a:rPr lang="en-US" sz="2000" dirty="0"/>
              <a:t> </a:t>
            </a:r>
            <a:r>
              <a:rPr lang="en-US" sz="2000" dirty="0" err="1"/>
              <a:t>vai</a:t>
            </a:r>
            <a:r>
              <a:rPr lang="en-US" sz="2000" dirty="0"/>
              <a:t> </a:t>
            </a:r>
            <a:r>
              <a:rPr lang="en-US" sz="2000" dirty="0" err="1"/>
              <a:t>Prognozējamie</a:t>
            </a:r>
            <a:r>
              <a:rPr lang="en-US" sz="2000" dirty="0"/>
              <a:t>/</a:t>
            </a:r>
            <a:r>
              <a:rPr lang="en-US" sz="2000" dirty="0" err="1"/>
              <a:t>Šaubīgie</a:t>
            </a:r>
            <a:r>
              <a:rPr lang="en-US" sz="2000" dirty="0"/>
              <a:t> </a:t>
            </a:r>
            <a:r>
              <a:rPr lang="en-US" sz="2000" dirty="0" err="1"/>
              <a:t>ir</a:t>
            </a:r>
            <a:r>
              <a:rPr lang="en-US" sz="2000" dirty="0"/>
              <a:t> </a:t>
            </a:r>
            <a:r>
              <a:rPr lang="en-US" sz="2000" dirty="0" err="1"/>
              <a:t>nevis</a:t>
            </a:r>
            <a:r>
              <a:rPr lang="en-US" sz="2000" dirty="0"/>
              <a:t> </a:t>
            </a:r>
            <a:r>
              <a:rPr lang="en-US" sz="2000" dirty="0" err="1"/>
              <a:t>emocionāla</a:t>
            </a:r>
            <a:r>
              <a:rPr lang="en-US" sz="2000" dirty="0"/>
              <a:t> </a:t>
            </a:r>
            <a:r>
              <a:rPr lang="en-US" sz="2000" dirty="0" err="1"/>
              <a:t>attieksme</a:t>
            </a:r>
            <a:r>
              <a:rPr lang="en-US" sz="2000" dirty="0"/>
              <a:t>, bet tam </a:t>
            </a:r>
            <a:r>
              <a:rPr lang="en-US" sz="2000" dirty="0" err="1"/>
              <a:t>ir</a:t>
            </a:r>
            <a:r>
              <a:rPr lang="en-US" sz="2000" dirty="0"/>
              <a:t> </a:t>
            </a:r>
            <a:r>
              <a:rPr lang="en-US" sz="2000" dirty="0" err="1"/>
              <a:t>rakstā</a:t>
            </a:r>
            <a:r>
              <a:rPr lang="en-US" sz="2000" dirty="0"/>
              <a:t> </a:t>
            </a:r>
            <a:r>
              <a:rPr lang="en-US" sz="2000" dirty="0" err="1"/>
              <a:t>definēta</a:t>
            </a:r>
            <a:r>
              <a:rPr lang="en-US" sz="2000" dirty="0"/>
              <a:t> </a:t>
            </a:r>
            <a:r>
              <a:rPr lang="en-US" sz="2000" dirty="0" err="1"/>
              <a:t>nozīme</a:t>
            </a:r>
            <a:r>
              <a:rPr lang="en-US" sz="2000" dirty="0"/>
              <a:t> – sk. </a:t>
            </a:r>
            <a:r>
              <a:rPr lang="en-US" sz="2000" dirty="0" err="1"/>
              <a:t>pilnu</a:t>
            </a:r>
            <a:r>
              <a:rPr lang="en-US" sz="2000" dirty="0"/>
              <a:t> </a:t>
            </a:r>
            <a:r>
              <a:rPr lang="en-US" sz="2000" dirty="0" err="1"/>
              <a:t>I.Ījaba</a:t>
            </a:r>
            <a:r>
              <a:rPr lang="en-US" sz="2000" dirty="0"/>
              <a:t> </a:t>
            </a:r>
            <a:r>
              <a:rPr lang="en-US" sz="2000" dirty="0" err="1"/>
              <a:t>rakstu</a:t>
            </a:r>
            <a:r>
              <a:rPr lang="en-US" sz="2000" dirty="0"/>
              <a:t> PBLA </a:t>
            </a:r>
            <a:r>
              <a:rPr lang="en-US" sz="2000" dirty="0" err="1"/>
              <a:t>portālā</a:t>
            </a:r>
            <a:r>
              <a:rPr lang="en-US" sz="2000" dirty="0"/>
              <a:t> – </a:t>
            </a:r>
          </a:p>
          <a:p>
            <a:r>
              <a:rPr lang="en-US" sz="2000" dirty="0">
                <a:hlinkClick r:id="rId3"/>
              </a:rPr>
              <a:t>http://www.pbla.lv/par-ko-tad-isti-balsot-13-saeimas-velesanas-2018-gada-6-oktobri/</a:t>
            </a:r>
            <a:r>
              <a:rPr lang="en-US" sz="2000" dirty="0"/>
              <a:t> </a:t>
            </a:r>
          </a:p>
          <a:p>
            <a:endParaRPr lang="en-US" dirty="0"/>
          </a:p>
        </p:txBody>
      </p:sp>
    </p:spTree>
    <p:extLst>
      <p:ext uri="{BB962C8B-B14F-4D97-AF65-F5344CB8AC3E}">
        <p14:creationId xmlns:p14="http://schemas.microsoft.com/office/powerpoint/2010/main" val="469223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A85A7-5EE6-474C-BB3D-D0D2274F28F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865E98B-B3B5-BD4D-B9D2-98591C7C387E}"/>
              </a:ext>
            </a:extLst>
          </p:cNvPr>
          <p:cNvSpPr>
            <a:spLocks noGrp="1"/>
          </p:cNvSpPr>
          <p:nvPr>
            <p:ph type="body" idx="10"/>
          </p:nvPr>
        </p:nvSpPr>
        <p:spPr/>
        <p:txBody>
          <a:bodyPr/>
          <a:lstStyle/>
          <a:p>
            <a:r>
              <a:rPr lang="en-US" dirty="0">
                <a:hlinkClick r:id="rId2"/>
              </a:rPr>
              <a:t>https://www.lsm.lv/velesanas2018/partiju-skirotava/</a:t>
            </a:r>
            <a:r>
              <a:rPr lang="en-US" dirty="0"/>
              <a:t> </a:t>
            </a:r>
          </a:p>
          <a:p>
            <a:endParaRPr lang="en-US"/>
          </a:p>
          <a:p>
            <a:endParaRPr lang="en-US"/>
          </a:p>
        </p:txBody>
      </p:sp>
      <p:pic>
        <p:nvPicPr>
          <p:cNvPr id="4" name="Picture 3">
            <a:extLst>
              <a:ext uri="{FF2B5EF4-FFF2-40B4-BE49-F238E27FC236}">
                <a16:creationId xmlns:a16="http://schemas.microsoft.com/office/drawing/2014/main" id="{3FEE8E05-D760-C541-9B18-78F09804A029}"/>
              </a:ext>
            </a:extLst>
          </p:cNvPr>
          <p:cNvPicPr>
            <a:picLocks noChangeAspect="1"/>
          </p:cNvPicPr>
          <p:nvPr/>
        </p:nvPicPr>
        <p:blipFill>
          <a:blip r:embed="rId3"/>
          <a:stretch>
            <a:fillRect/>
          </a:stretch>
        </p:blipFill>
        <p:spPr>
          <a:xfrm>
            <a:off x="685800" y="1303130"/>
            <a:ext cx="6231740" cy="3554620"/>
          </a:xfrm>
          <a:prstGeom prst="rect">
            <a:avLst/>
          </a:prstGeom>
        </p:spPr>
      </p:pic>
    </p:spTree>
    <p:extLst>
      <p:ext uri="{BB962C8B-B14F-4D97-AF65-F5344CB8AC3E}">
        <p14:creationId xmlns:p14="http://schemas.microsoft.com/office/powerpoint/2010/main" val="1435158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24724-379B-CA4F-A564-C70F75D998A0}"/>
              </a:ext>
            </a:extLst>
          </p:cNvPr>
          <p:cNvSpPr>
            <a:spLocks noGrp="1"/>
          </p:cNvSpPr>
          <p:nvPr>
            <p:ph type="title"/>
          </p:nvPr>
        </p:nvSpPr>
        <p:spPr/>
        <p:txBody>
          <a:bodyPr/>
          <a:lstStyle/>
          <a:p>
            <a:r>
              <a:rPr lang="en-US" dirty="0" err="1"/>
              <a:t>Pirmā</a:t>
            </a:r>
            <a:r>
              <a:rPr lang="en-US" dirty="0"/>
              <a:t> </a:t>
            </a:r>
            <a:r>
              <a:rPr lang="en-US" dirty="0" err="1"/>
              <a:t>Samuēla</a:t>
            </a:r>
            <a:r>
              <a:rPr lang="en-US" dirty="0"/>
              <a:t> </a:t>
            </a:r>
            <a:r>
              <a:rPr lang="en-US" dirty="0" err="1"/>
              <a:t>grāmata</a:t>
            </a:r>
            <a:r>
              <a:rPr lang="en-US" dirty="0"/>
              <a:t>, 8. </a:t>
            </a:r>
            <a:r>
              <a:rPr lang="en-US" dirty="0" err="1"/>
              <a:t>nodaļa</a:t>
            </a:r>
            <a:r>
              <a:rPr lang="en-US" dirty="0"/>
              <a:t> (</a:t>
            </a:r>
            <a:r>
              <a:rPr lang="en-US" dirty="0" err="1"/>
              <a:t>apm</a:t>
            </a:r>
            <a:r>
              <a:rPr lang="en-US" dirty="0"/>
              <a:t>. 1000 </a:t>
            </a:r>
            <a:r>
              <a:rPr lang="en-US" dirty="0" err="1"/>
              <a:t>g.p.m.ē</a:t>
            </a:r>
            <a:r>
              <a:rPr lang="en-US" dirty="0"/>
              <a:t>.)</a:t>
            </a:r>
          </a:p>
        </p:txBody>
      </p:sp>
      <p:sp>
        <p:nvSpPr>
          <p:cNvPr id="3" name="Text Placeholder 2">
            <a:extLst>
              <a:ext uri="{FF2B5EF4-FFF2-40B4-BE49-F238E27FC236}">
                <a16:creationId xmlns:a16="http://schemas.microsoft.com/office/drawing/2014/main" id="{28A279EB-B69F-F341-9897-AB73E13B2C0A}"/>
              </a:ext>
            </a:extLst>
          </p:cNvPr>
          <p:cNvSpPr>
            <a:spLocks noGrp="1"/>
          </p:cNvSpPr>
          <p:nvPr>
            <p:ph type="body" idx="10"/>
          </p:nvPr>
        </p:nvSpPr>
        <p:spPr>
          <a:xfrm>
            <a:off x="152280" y="666750"/>
            <a:ext cx="5881255" cy="4079490"/>
          </a:xfrm>
        </p:spPr>
        <p:txBody>
          <a:bodyPr/>
          <a:lstStyle/>
          <a:p>
            <a:r>
              <a:rPr lang="lv-LV" sz="2000" dirty="0"/>
              <a:t>10. Visu Kunga teikto Samuēls izstāstīja ļaudīm, kuri prasīja no viņa ķēniņu. </a:t>
            </a:r>
          </a:p>
          <a:p>
            <a:r>
              <a:rPr lang="lv-LV" sz="2000" dirty="0"/>
              <a:t>11. Viņš teica: "Tā rīkosies ķēniņš, valdīdams pār jums, - viņš ņems jūsu dēlus un liks sev par ratu braucējiem un zirgu puišiem, un tie skries viņa ratiem pa priekšu. </a:t>
            </a:r>
          </a:p>
          <a:p>
            <a:r>
              <a:rPr lang="lv-LV" sz="2000" dirty="0"/>
              <a:t>12. Viņš iecels sev virsniekus pār trūkstošiem un virsniekus pār piecdesmit, un tiem būs jāar viņa lauki un jāpļauj viņa raža, jātaisa viņam ieroči un </a:t>
            </a:r>
            <a:r>
              <a:rPr lang="lv-LV" sz="2000" dirty="0" err="1"/>
              <a:t>kararatu</a:t>
            </a:r>
            <a:r>
              <a:rPr lang="lv-LV" sz="2000" dirty="0"/>
              <a:t> rīki. </a:t>
            </a:r>
          </a:p>
          <a:p>
            <a:r>
              <a:rPr lang="lv-LV" sz="2000" dirty="0"/>
              <a:t>13. Un </a:t>
            </a:r>
            <a:r>
              <a:rPr lang="lv-LV" sz="2000" dirty="0" err="1"/>
              <a:t>vinš</a:t>
            </a:r>
            <a:r>
              <a:rPr lang="lv-LV" sz="2000" dirty="0"/>
              <a:t> ņems jūsu meitas par smaržu maisītājām, virējām un maizes cepējām. </a:t>
            </a:r>
            <a:endParaRPr lang="en-US" sz="2000" dirty="0"/>
          </a:p>
        </p:txBody>
      </p:sp>
      <p:pic>
        <p:nvPicPr>
          <p:cNvPr id="4" name="Picture 3">
            <a:extLst>
              <a:ext uri="{FF2B5EF4-FFF2-40B4-BE49-F238E27FC236}">
                <a16:creationId xmlns:a16="http://schemas.microsoft.com/office/drawing/2014/main" id="{A8486F2A-9350-E249-AC6C-87A8C399F05C}"/>
              </a:ext>
            </a:extLst>
          </p:cNvPr>
          <p:cNvPicPr>
            <a:picLocks noChangeAspect="1"/>
          </p:cNvPicPr>
          <p:nvPr/>
        </p:nvPicPr>
        <p:blipFill>
          <a:blip r:embed="rId2"/>
          <a:stretch>
            <a:fillRect/>
          </a:stretch>
        </p:blipFill>
        <p:spPr>
          <a:xfrm>
            <a:off x="6033535" y="925320"/>
            <a:ext cx="3095851" cy="3562350"/>
          </a:xfrm>
          <a:prstGeom prst="rect">
            <a:avLst/>
          </a:prstGeom>
        </p:spPr>
      </p:pic>
    </p:spTree>
    <p:extLst>
      <p:ext uri="{BB962C8B-B14F-4D97-AF65-F5344CB8AC3E}">
        <p14:creationId xmlns:p14="http://schemas.microsoft.com/office/powerpoint/2010/main" val="22128497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9FDCE-6BAF-024E-AE60-8B1529009C7C}"/>
              </a:ext>
            </a:extLst>
          </p:cNvPr>
          <p:cNvSpPr>
            <a:spLocks noGrp="1"/>
          </p:cNvSpPr>
          <p:nvPr>
            <p:ph type="title"/>
          </p:nvPr>
        </p:nvSpPr>
        <p:spPr/>
        <p:txBody>
          <a:bodyPr/>
          <a:lstStyle/>
          <a:p>
            <a:r>
              <a:rPr lang="en-US" dirty="0" err="1"/>
              <a:t>Pirmā</a:t>
            </a:r>
            <a:r>
              <a:rPr lang="en-US" dirty="0"/>
              <a:t> </a:t>
            </a:r>
            <a:r>
              <a:rPr lang="en-US" dirty="0" err="1"/>
              <a:t>Samuēla</a:t>
            </a:r>
            <a:r>
              <a:rPr lang="en-US" dirty="0"/>
              <a:t> </a:t>
            </a:r>
            <a:r>
              <a:rPr lang="en-US" dirty="0" err="1"/>
              <a:t>grāmata</a:t>
            </a:r>
            <a:r>
              <a:rPr lang="en-US" dirty="0"/>
              <a:t>, 8.nodaļa</a:t>
            </a:r>
          </a:p>
        </p:txBody>
      </p:sp>
      <p:sp>
        <p:nvSpPr>
          <p:cNvPr id="3" name="Text Placeholder 2">
            <a:extLst>
              <a:ext uri="{FF2B5EF4-FFF2-40B4-BE49-F238E27FC236}">
                <a16:creationId xmlns:a16="http://schemas.microsoft.com/office/drawing/2014/main" id="{B70E7BCD-90C2-C742-9B5E-4FFF340D4D85}"/>
              </a:ext>
            </a:extLst>
          </p:cNvPr>
          <p:cNvSpPr>
            <a:spLocks noGrp="1"/>
          </p:cNvSpPr>
          <p:nvPr>
            <p:ph type="body" idx="10"/>
          </p:nvPr>
        </p:nvSpPr>
        <p:spPr>
          <a:xfrm>
            <a:off x="152280" y="666750"/>
            <a:ext cx="8839320" cy="4079490"/>
          </a:xfrm>
        </p:spPr>
        <p:txBody>
          <a:bodyPr/>
          <a:lstStyle/>
          <a:p>
            <a:r>
              <a:rPr lang="lv-LV" sz="2000" dirty="0"/>
              <a:t>14. Un jūsu labākos tīrumus, </a:t>
            </a:r>
            <a:r>
              <a:rPr lang="lv-LV" sz="2000" dirty="0" err="1"/>
              <a:t>vīnadārzus</a:t>
            </a:r>
            <a:r>
              <a:rPr lang="lv-LV" sz="2000" dirty="0"/>
              <a:t> un olīvkokus viņš ņems un atdos saviem kalpiem. </a:t>
            </a:r>
            <a:br>
              <a:rPr lang="lv-LV" sz="2000" dirty="0"/>
            </a:br>
            <a:r>
              <a:rPr lang="lv-LV" sz="2000" dirty="0"/>
              <a:t>15. Viņš ņems desmito tiesu no jūsu sēklas un </a:t>
            </a:r>
            <a:r>
              <a:rPr lang="lv-LV" sz="2000" dirty="0" err="1"/>
              <a:t>vīnadārziem</a:t>
            </a:r>
            <a:r>
              <a:rPr lang="lv-LV" sz="2000" dirty="0"/>
              <a:t> un atdos saviem ierēdņiem un kalpiem. </a:t>
            </a:r>
          </a:p>
          <a:p>
            <a:r>
              <a:rPr lang="lv-LV" sz="2000" dirty="0"/>
              <a:t>16. Un labākos  no jūsu vergiem un verdzenēm un jūsu jaunekļiem, un jūsu ēzeļus viņš ņems saviem darbiem. </a:t>
            </a:r>
          </a:p>
          <a:p>
            <a:r>
              <a:rPr lang="lv-LV" sz="2000" dirty="0"/>
              <a:t>17. Viņš ņems desmito tiesu no jūsu sīklopiem, un jūs būsiet viņa vergi. </a:t>
            </a:r>
          </a:p>
          <a:p>
            <a:r>
              <a:rPr lang="lv-LV" sz="2000" dirty="0">
                <a:solidFill>
                  <a:srgbClr val="FF0000"/>
                </a:solidFill>
              </a:rPr>
              <a:t>18. Tad jūs brēksiet par ķēniņu, ko būsiet izvēlējušies, bet Kungs jums tad neatbildēs.</a:t>
            </a:r>
          </a:p>
          <a:p>
            <a:r>
              <a:rPr lang="lv-LV" sz="2000" dirty="0"/>
              <a:t>19. Bet tauta atteicās klausīt Samuēlu un teica: "Nē! Ka tik mums būtu ķēniņš! 20. Lai mēs esam kā citas tautas, un mūsu ķēniņš lai spriež mums tiesu un iet mums pa priekšu karot mūsu karos!"</a:t>
            </a:r>
            <a:endParaRPr lang="en-US" sz="2000" dirty="0"/>
          </a:p>
        </p:txBody>
      </p:sp>
    </p:spTree>
    <p:extLst>
      <p:ext uri="{BB962C8B-B14F-4D97-AF65-F5344CB8AC3E}">
        <p14:creationId xmlns:p14="http://schemas.microsoft.com/office/powerpoint/2010/main" val="15995569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lv-LV" dirty="0" err="1"/>
              <a:t>Haņs</a:t>
            </a:r>
            <a:r>
              <a:rPr lang="lv-LV" dirty="0"/>
              <a:t> </a:t>
            </a:r>
            <a:r>
              <a:rPr lang="lv-LV" dirty="0" err="1"/>
              <a:t>Feidzi</a:t>
            </a:r>
            <a:r>
              <a:rPr lang="lv-LV" dirty="0"/>
              <a:t> – 1 (apm. 280</a:t>
            </a:r>
            <a:r>
              <a:rPr lang="en-US" dirty="0"/>
              <a:t>.</a:t>
            </a:r>
            <a:r>
              <a:rPr lang="lv-LV" dirty="0"/>
              <a:t>–233</a:t>
            </a:r>
            <a:r>
              <a:rPr lang="en-US" dirty="0"/>
              <a:t>.g.</a:t>
            </a:r>
            <a:r>
              <a:rPr lang="lv-LV" dirty="0"/>
              <a:t> p.m.ē.)</a:t>
            </a:r>
            <a:endParaRPr lang="en-GB" dirty="0"/>
          </a:p>
        </p:txBody>
      </p:sp>
      <p:sp>
        <p:nvSpPr>
          <p:cNvPr id="5" name="Text Placeholder 4"/>
          <p:cNvSpPr>
            <a:spLocks noGrp="1"/>
          </p:cNvSpPr>
          <p:nvPr>
            <p:ph type="body" idx="10"/>
          </p:nvPr>
        </p:nvSpPr>
        <p:spPr>
          <a:xfrm>
            <a:off x="5334000" y="895320"/>
            <a:ext cx="3657600" cy="3850920"/>
          </a:xfrm>
        </p:spPr>
        <p:txBody>
          <a:bodyPr/>
          <a:lstStyle/>
          <a:p>
            <a:r>
              <a:rPr lang="zh-CN" altLang="en-US" sz="2800" dirty="0"/>
              <a:t>韩非子</a:t>
            </a:r>
            <a:r>
              <a:rPr lang="lv-LV" altLang="zh-CN" sz="2800" dirty="0"/>
              <a:t> </a:t>
            </a:r>
            <a:r>
              <a:rPr lang="en-GB" sz="2800" dirty="0" err="1"/>
              <a:t>Hán</a:t>
            </a:r>
            <a:r>
              <a:rPr lang="lv-LV" sz="2800" dirty="0"/>
              <a:t> F</a:t>
            </a:r>
            <a:r>
              <a:rPr lang="en-GB" sz="2800" dirty="0" err="1"/>
              <a:t>ēi</a:t>
            </a:r>
            <a:r>
              <a:rPr lang="en-US" sz="2800" dirty="0"/>
              <a:t>z</a:t>
            </a:r>
            <a:r>
              <a:rPr lang="en-GB" sz="2800" dirty="0"/>
              <a:t>ǐ</a:t>
            </a:r>
            <a:r>
              <a:rPr lang="lv-LV" sz="2800" dirty="0"/>
              <a:t> </a:t>
            </a:r>
            <a:br>
              <a:rPr lang="lv-LV" sz="2800" dirty="0"/>
            </a:br>
            <a:r>
              <a:rPr lang="lv-LV" sz="2800" dirty="0">
                <a:hlinkClick r:id="rId3"/>
              </a:rPr>
              <a:t>http://bit.ly/1pWWAXW</a:t>
            </a:r>
            <a:r>
              <a:rPr lang="lv-LV" sz="2800" dirty="0"/>
              <a:t> </a:t>
            </a:r>
          </a:p>
          <a:p>
            <a:r>
              <a:rPr lang="en-GB" sz="2800" b="1" i="1" dirty="0"/>
              <a:t>Chapter </a:t>
            </a:r>
            <a:r>
              <a:rPr lang="lv-LV" sz="2800" b="1" i="1" dirty="0"/>
              <a:t>23</a:t>
            </a:r>
            <a:r>
              <a:rPr lang="en-GB" sz="2800" b="1" i="1" dirty="0"/>
              <a:t>. </a:t>
            </a:r>
            <a:br>
              <a:rPr lang="lv-LV" sz="2800" i="1" dirty="0"/>
            </a:br>
            <a:r>
              <a:rPr lang="en-GB" sz="2800" i="1" dirty="0"/>
              <a:t>Collected Persuasions, The Lower Series</a:t>
            </a:r>
            <a:r>
              <a:rPr lang="lv-LV" sz="2800" i="1" dirty="0"/>
              <a:t>. </a:t>
            </a:r>
          </a:p>
          <a:p>
            <a:pPr algn="l" rtl="0"/>
            <a:r>
              <a:rPr lang="lv-LV" sz="2800" dirty="0">
                <a:latin typeface="Times New Roman"/>
                <a:cs typeface="Times New Roman"/>
              </a:rPr>
              <a:t>© </a:t>
            </a:r>
            <a:r>
              <a:rPr lang="lv-LV" sz="2800" kern="1200" dirty="0">
                <a:solidFill>
                  <a:schemeClr val="tx1"/>
                </a:solidFill>
              </a:rPr>
              <a:t>Han Feizi speaks. The Power of Pragmatism. </a:t>
            </a:r>
            <a:r>
              <a:rPr lang="zh-CN" altLang="en-US" sz="2800" kern="1200" dirty="0">
                <a:solidFill>
                  <a:schemeClr val="tx1"/>
                </a:solidFill>
              </a:rPr>
              <a:t>韩非子说。 </a:t>
            </a:r>
            <a:endParaRPr lang="en-GB" sz="2800" dirty="0"/>
          </a:p>
          <a:p>
            <a:endParaRPr lang="en-GB" sz="2800"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873887"/>
            <a:ext cx="4953000" cy="3757919"/>
          </a:xfrm>
          <a:prstGeom prst="rect">
            <a:avLst/>
          </a:prstGeom>
          <a:ln>
            <a:solidFill>
              <a:schemeClr val="accent1"/>
            </a:solidFill>
          </a:ln>
        </p:spPr>
      </p:pic>
      <p:sp>
        <p:nvSpPr>
          <p:cNvPr id="6" name="Oval 5"/>
          <p:cNvSpPr/>
          <p:nvPr/>
        </p:nvSpPr>
        <p:spPr>
          <a:xfrm>
            <a:off x="4800600" y="895350"/>
            <a:ext cx="381000" cy="38100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17083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677388"/>
            <a:ext cx="4300755" cy="2427761"/>
          </a:xfrm>
          <a:prstGeom prst="rect">
            <a:avLst/>
          </a:prstGeom>
          <a:ln>
            <a:solidFill>
              <a:schemeClr val="accent1"/>
            </a:solidFill>
          </a:ln>
        </p:spPr>
      </p:pic>
      <p:sp>
        <p:nvSpPr>
          <p:cNvPr id="2" name="Title 1"/>
          <p:cNvSpPr>
            <a:spLocks noGrp="1"/>
          </p:cNvSpPr>
          <p:nvPr>
            <p:ph type="title"/>
          </p:nvPr>
        </p:nvSpPr>
        <p:spPr/>
        <p:txBody>
          <a:bodyPr/>
          <a:lstStyle/>
          <a:p>
            <a:r>
              <a:rPr lang="lv-LV" dirty="0" err="1"/>
              <a:t>Haņs</a:t>
            </a:r>
            <a:r>
              <a:rPr lang="lv-LV" dirty="0"/>
              <a:t> </a:t>
            </a:r>
            <a:r>
              <a:rPr lang="lv-LV" dirty="0" err="1"/>
              <a:t>Feidzi</a:t>
            </a:r>
            <a:r>
              <a:rPr lang="lv-LV" dirty="0"/>
              <a:t> – 2.,3.,4.zīm. </a:t>
            </a:r>
            <a:endParaRPr lang="en-GB"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2571750"/>
            <a:ext cx="3276600" cy="2435772"/>
          </a:xfrm>
          <a:prstGeom prst="rect">
            <a:avLst/>
          </a:prstGeom>
          <a:ln>
            <a:solidFill>
              <a:schemeClr val="accent1"/>
            </a:solid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7000" y="666750"/>
            <a:ext cx="2438400" cy="3824412"/>
          </a:xfrm>
          <a:prstGeom prst="rect">
            <a:avLst/>
          </a:prstGeom>
          <a:ln>
            <a:solidFill>
              <a:schemeClr val="accent1"/>
            </a:solidFill>
          </a:ln>
        </p:spPr>
      </p:pic>
      <p:sp>
        <p:nvSpPr>
          <p:cNvPr id="8" name="Oval 7"/>
          <p:cNvSpPr/>
          <p:nvPr/>
        </p:nvSpPr>
        <p:spPr>
          <a:xfrm>
            <a:off x="228600" y="666750"/>
            <a:ext cx="381000" cy="38100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3276600" y="2571750"/>
            <a:ext cx="381000" cy="38100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6400800" y="666750"/>
            <a:ext cx="381000" cy="38100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42867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E562CB2-E704-B24E-8D7A-F823230B61F7}"/>
              </a:ext>
            </a:extLst>
          </p:cNvPr>
          <p:cNvSpPr>
            <a:spLocks noGrp="1"/>
          </p:cNvSpPr>
          <p:nvPr>
            <p:ph type="title"/>
          </p:nvPr>
        </p:nvSpPr>
        <p:spPr/>
        <p:txBody>
          <a:bodyPr/>
          <a:lstStyle/>
          <a:p>
            <a:r>
              <a:rPr lang="en-US" dirty="0" err="1"/>
              <a:t>Daži</a:t>
            </a:r>
            <a:r>
              <a:rPr lang="en-US" dirty="0"/>
              <a:t> </a:t>
            </a:r>
            <a:r>
              <a:rPr lang="en-US" dirty="0" err="1"/>
              <a:t>jēdzieni</a:t>
            </a:r>
            <a:endParaRPr lang="en-US" dirty="0"/>
          </a:p>
        </p:txBody>
      </p:sp>
      <p:sp>
        <p:nvSpPr>
          <p:cNvPr id="9" name="Text Placeholder 8">
            <a:extLst>
              <a:ext uri="{FF2B5EF4-FFF2-40B4-BE49-F238E27FC236}">
                <a16:creationId xmlns:a16="http://schemas.microsoft.com/office/drawing/2014/main" id="{CB628834-71BB-D94C-A85D-84034480EEC2}"/>
              </a:ext>
            </a:extLst>
          </p:cNvPr>
          <p:cNvSpPr>
            <a:spLocks noGrp="1"/>
          </p:cNvSpPr>
          <p:nvPr>
            <p:ph type="body" idx="10"/>
          </p:nvPr>
        </p:nvSpPr>
        <p:spPr/>
        <p:txBody>
          <a:bodyPr/>
          <a:lstStyle/>
          <a:p>
            <a:pPr marL="285750" indent="-285750">
              <a:buClr>
                <a:srgbClr val="00B050"/>
              </a:buClr>
              <a:buSzPct val="90000"/>
              <a:buFont typeface="Lucida Grande" panose="020B0600040502020204" pitchFamily="34" charset="0"/>
              <a:buChar char="►"/>
            </a:pPr>
            <a:r>
              <a:rPr lang="en-US" sz="2400" b="1" dirty="0" err="1"/>
              <a:t>Demokrātija</a:t>
            </a:r>
            <a:r>
              <a:rPr lang="en-US" sz="2400" b="1" dirty="0"/>
              <a:t>: </a:t>
            </a:r>
            <a:r>
              <a:rPr lang="en-US" sz="2400" dirty="0" err="1"/>
              <a:t>Jebkāda</a:t>
            </a:r>
            <a:r>
              <a:rPr lang="en-US" sz="2400" dirty="0"/>
              <a:t> “</a:t>
            </a:r>
            <a:r>
              <a:rPr lang="en-US" sz="2400" dirty="0" err="1"/>
              <a:t>tautas</a:t>
            </a:r>
            <a:r>
              <a:rPr lang="en-US" sz="2400" dirty="0"/>
              <a:t> </a:t>
            </a:r>
            <a:r>
              <a:rPr lang="en-US" sz="2400" dirty="0" err="1"/>
              <a:t>vara</a:t>
            </a:r>
            <a:r>
              <a:rPr lang="en-US" sz="2400" dirty="0"/>
              <a:t>”</a:t>
            </a:r>
          </a:p>
          <a:p>
            <a:pPr marL="285750" indent="-285750">
              <a:buClr>
                <a:srgbClr val="00B050"/>
              </a:buClr>
              <a:buSzPct val="90000"/>
              <a:buFont typeface="Lucida Grande" panose="020B0600040502020204" pitchFamily="34" charset="0"/>
              <a:buChar char="►"/>
            </a:pPr>
            <a:r>
              <a:rPr lang="en-US" sz="2400" b="1" dirty="0" err="1"/>
              <a:t>Liberālā</a:t>
            </a:r>
            <a:r>
              <a:rPr lang="en-US" sz="2400" b="1" dirty="0"/>
              <a:t> </a:t>
            </a:r>
            <a:r>
              <a:rPr lang="en-US" sz="2400" b="1" dirty="0" err="1"/>
              <a:t>demokrātija</a:t>
            </a:r>
            <a:r>
              <a:rPr lang="en-US" sz="2400" b="1" dirty="0"/>
              <a:t> </a:t>
            </a:r>
            <a:r>
              <a:rPr lang="en-US" sz="2400" dirty="0"/>
              <a:t>(</a:t>
            </a:r>
            <a:r>
              <a:rPr lang="en-US" sz="2400" dirty="0" err="1"/>
              <a:t>arī</a:t>
            </a:r>
            <a:r>
              <a:rPr lang="en-US" sz="2400" dirty="0"/>
              <a:t> “</a:t>
            </a:r>
            <a:r>
              <a:rPr lang="en-US" sz="2400" dirty="0" err="1"/>
              <a:t>mūsdienu</a:t>
            </a:r>
            <a:r>
              <a:rPr lang="en-US" sz="2400" dirty="0"/>
              <a:t>” </a:t>
            </a:r>
            <a:r>
              <a:rPr lang="en-US" sz="2400" dirty="0" err="1"/>
              <a:t>demokrātija</a:t>
            </a:r>
            <a:r>
              <a:rPr lang="en-US" sz="2400" dirty="0"/>
              <a:t>): </a:t>
            </a:r>
            <a:r>
              <a:rPr lang="en-US" sz="2400" dirty="0" err="1"/>
              <a:t>pārstāvniecība</a:t>
            </a:r>
            <a:r>
              <a:rPr lang="en-US" sz="2400" dirty="0"/>
              <a:t>, </a:t>
            </a:r>
            <a:r>
              <a:rPr lang="en-US" sz="2400" dirty="0" err="1"/>
              <a:t>tiesiska</a:t>
            </a:r>
            <a:r>
              <a:rPr lang="en-US" sz="2400" dirty="0"/>
              <a:t> </a:t>
            </a:r>
            <a:r>
              <a:rPr lang="en-US" sz="2400" dirty="0" err="1"/>
              <a:t>valsts</a:t>
            </a:r>
            <a:r>
              <a:rPr lang="en-US" sz="2400" dirty="0"/>
              <a:t>, </a:t>
            </a:r>
            <a:r>
              <a:rPr lang="en-US" sz="2400" dirty="0" err="1"/>
              <a:t>dažādas</a:t>
            </a:r>
            <a:r>
              <a:rPr lang="en-US" sz="2400" dirty="0"/>
              <a:t> </a:t>
            </a:r>
            <a:r>
              <a:rPr lang="en-US" sz="2400" dirty="0" err="1"/>
              <a:t>brīvības</a:t>
            </a:r>
            <a:r>
              <a:rPr lang="en-US" sz="2400" dirty="0"/>
              <a:t>.</a:t>
            </a:r>
          </a:p>
          <a:p>
            <a:pPr marL="285750" indent="-285750">
              <a:buClr>
                <a:srgbClr val="00B050"/>
              </a:buClr>
              <a:buSzPct val="90000"/>
              <a:buFont typeface="Lucida Grande" panose="020B0600040502020204" pitchFamily="34" charset="0"/>
              <a:buChar char="►"/>
            </a:pPr>
            <a:r>
              <a:rPr lang="en-US" sz="2400" b="1" dirty="0" err="1"/>
              <a:t>Vēlēšanu</a:t>
            </a:r>
            <a:r>
              <a:rPr lang="en-US" sz="2400" b="1" dirty="0"/>
              <a:t> </a:t>
            </a:r>
            <a:r>
              <a:rPr lang="en-US" sz="2400" b="1" dirty="0" err="1"/>
              <a:t>sistēma</a:t>
            </a:r>
            <a:r>
              <a:rPr lang="en-US" sz="2400" b="1" dirty="0"/>
              <a:t>: </a:t>
            </a:r>
            <a:r>
              <a:rPr lang="en-US" sz="2400" dirty="0" err="1"/>
              <a:t>Procedūra</a:t>
            </a:r>
            <a:r>
              <a:rPr lang="en-US" sz="2400" dirty="0"/>
              <a:t>, </a:t>
            </a:r>
            <a:r>
              <a:rPr lang="en-US" sz="2400" dirty="0" err="1"/>
              <a:t>kā</a:t>
            </a:r>
            <a:r>
              <a:rPr lang="en-US" sz="2400" dirty="0"/>
              <a:t> </a:t>
            </a:r>
            <a:r>
              <a:rPr lang="en-US" sz="2400" dirty="0" err="1"/>
              <a:t>izvēlas</a:t>
            </a:r>
            <a:r>
              <a:rPr lang="en-US" sz="2400" dirty="0"/>
              <a:t> </a:t>
            </a:r>
            <a:r>
              <a:rPr lang="en-US" sz="2400" dirty="0" err="1"/>
              <a:t>pārstāvjus</a:t>
            </a:r>
            <a:endParaRPr lang="en-US" sz="2400" dirty="0"/>
          </a:p>
          <a:p>
            <a:pPr marL="285750" indent="-285750">
              <a:buClr>
                <a:srgbClr val="00B050"/>
              </a:buClr>
              <a:buSzPct val="90000"/>
              <a:buFont typeface="Lucida Grande" panose="020B0600040502020204" pitchFamily="34" charset="0"/>
              <a:buChar char="►"/>
            </a:pPr>
            <a:r>
              <a:rPr lang="en-US" sz="2400" b="1" dirty="0"/>
              <a:t>Referendums: </a:t>
            </a:r>
            <a:r>
              <a:rPr lang="en-US" sz="2400" dirty="0"/>
              <a:t>Visas </a:t>
            </a:r>
            <a:r>
              <a:rPr lang="en-US" sz="2400" dirty="0" err="1"/>
              <a:t>tautas</a:t>
            </a:r>
            <a:r>
              <a:rPr lang="en-US" sz="2400" dirty="0"/>
              <a:t> </a:t>
            </a:r>
            <a:r>
              <a:rPr lang="en-US" sz="2400" dirty="0" err="1"/>
              <a:t>nobalsošana</a:t>
            </a:r>
            <a:r>
              <a:rPr lang="en-US" sz="2400" dirty="0"/>
              <a:t> par </a:t>
            </a:r>
            <a:r>
              <a:rPr lang="en-US" sz="2400" dirty="0" err="1"/>
              <a:t>kādu</a:t>
            </a:r>
            <a:r>
              <a:rPr lang="en-US" sz="2400" dirty="0"/>
              <a:t> </a:t>
            </a:r>
            <a:r>
              <a:rPr lang="en-US" sz="2400" dirty="0" err="1"/>
              <a:t>jautājumu</a:t>
            </a:r>
            <a:r>
              <a:rPr lang="en-US" sz="2400" dirty="0"/>
              <a:t> (</a:t>
            </a:r>
            <a:r>
              <a:rPr lang="en-US" sz="2400" dirty="0" err="1"/>
              <a:t>Šveice</a:t>
            </a:r>
            <a:r>
              <a:rPr lang="en-US" sz="2400" dirty="0"/>
              <a:t>, </a:t>
            </a:r>
            <a:r>
              <a:rPr lang="en-US" sz="2400" dirty="0" err="1"/>
              <a:t>arī</a:t>
            </a:r>
            <a:r>
              <a:rPr lang="en-US" sz="2400" dirty="0"/>
              <a:t> “Brexit” referendums, </a:t>
            </a:r>
            <a:r>
              <a:rPr lang="en-US" sz="2400" dirty="0" err="1"/>
              <a:t>u.c</a:t>
            </a:r>
            <a:r>
              <a:rPr lang="en-US" sz="2400" dirty="0"/>
              <a:t>.)</a:t>
            </a:r>
          </a:p>
          <a:p>
            <a:pPr marL="285750" indent="-285750">
              <a:buClr>
                <a:srgbClr val="00B050"/>
              </a:buClr>
              <a:buSzPct val="90000"/>
              <a:buFont typeface="Lucida Grande" panose="020B0600040502020204" pitchFamily="34" charset="0"/>
              <a:buChar char="►"/>
            </a:pPr>
            <a:r>
              <a:rPr lang="en-US" sz="2400" b="1" dirty="0" err="1"/>
              <a:t>Republika</a:t>
            </a:r>
            <a:r>
              <a:rPr lang="en-US" sz="2400" b="1" dirty="0"/>
              <a:t>: </a:t>
            </a:r>
            <a:r>
              <a:rPr lang="en-US" sz="2400" dirty="0"/>
              <a:t>“res </a:t>
            </a:r>
            <a:r>
              <a:rPr lang="en-US" sz="2400" dirty="0" err="1"/>
              <a:t>publica</a:t>
            </a:r>
            <a:r>
              <a:rPr lang="en-US" sz="2400" dirty="0"/>
              <a:t>” (</a:t>
            </a:r>
            <a:r>
              <a:rPr lang="en-US" sz="2400" dirty="0" err="1"/>
              <a:t>publiska</a:t>
            </a:r>
            <a:r>
              <a:rPr lang="en-US" sz="2400" dirty="0"/>
              <a:t> </a:t>
            </a:r>
            <a:r>
              <a:rPr lang="en-US" sz="2400" dirty="0" err="1"/>
              <a:t>lieta</a:t>
            </a:r>
            <a:r>
              <a:rPr lang="en-US" sz="2400" dirty="0"/>
              <a:t>) – </a:t>
            </a:r>
            <a:r>
              <a:rPr lang="en-US" sz="2400" dirty="0" err="1"/>
              <a:t>pretstats</a:t>
            </a:r>
            <a:r>
              <a:rPr lang="en-US" sz="2400" dirty="0"/>
              <a:t> </a:t>
            </a:r>
            <a:r>
              <a:rPr lang="en-US" sz="2400" dirty="0" err="1"/>
              <a:t>monarhijai</a:t>
            </a:r>
            <a:r>
              <a:rPr lang="en-US" sz="2400" dirty="0"/>
              <a:t>; </a:t>
            </a:r>
            <a:r>
              <a:rPr lang="en-US" sz="2400" dirty="0" err="1"/>
              <a:t>ir</a:t>
            </a:r>
            <a:r>
              <a:rPr lang="en-US" sz="2400" dirty="0"/>
              <a:t> </a:t>
            </a:r>
            <a:r>
              <a:rPr lang="en-US" sz="2400" dirty="0" err="1"/>
              <a:t>varas</a:t>
            </a:r>
            <a:r>
              <a:rPr lang="en-US" sz="2400" dirty="0"/>
              <a:t> </a:t>
            </a:r>
            <a:r>
              <a:rPr lang="en-US" sz="2400" dirty="0" err="1"/>
              <a:t>nodošanas</a:t>
            </a:r>
            <a:r>
              <a:rPr lang="en-US" sz="2400" dirty="0"/>
              <a:t> </a:t>
            </a:r>
            <a:r>
              <a:rPr lang="en-US" sz="2400" dirty="0" err="1"/>
              <a:t>mehānisms</a:t>
            </a:r>
            <a:r>
              <a:rPr lang="en-US" sz="2400" dirty="0"/>
              <a:t> (“succession mechanism”)</a:t>
            </a:r>
          </a:p>
          <a:p>
            <a:pPr marL="285750" indent="-285750">
              <a:buClr>
                <a:srgbClr val="00B050"/>
              </a:buClr>
              <a:buSzPct val="90000"/>
              <a:buFont typeface="Lucida Grande" panose="020B0600040502020204" pitchFamily="34" charset="0"/>
              <a:buChar char="►"/>
            </a:pPr>
            <a:r>
              <a:rPr lang="en-US" sz="2400" b="1" dirty="0" err="1"/>
              <a:t>Pilsoniska</a:t>
            </a:r>
            <a:r>
              <a:rPr lang="en-US" sz="2400" b="1" dirty="0"/>
              <a:t> </a:t>
            </a:r>
            <a:r>
              <a:rPr lang="en-US" sz="2400" b="1" dirty="0" err="1"/>
              <a:t>sabiedrība</a:t>
            </a:r>
            <a:r>
              <a:rPr lang="en-US" sz="2400" b="1" dirty="0"/>
              <a:t>: </a:t>
            </a:r>
            <a:r>
              <a:rPr lang="en-US" sz="2400" dirty="0"/>
              <a:t>”</a:t>
            </a:r>
            <a:r>
              <a:rPr lang="en-US" sz="2400" dirty="0" err="1"/>
              <a:t>Ierindas</a:t>
            </a:r>
            <a:r>
              <a:rPr lang="en-US" sz="2400" dirty="0"/>
              <a:t>” </a:t>
            </a:r>
            <a:r>
              <a:rPr lang="en-US" sz="2400" dirty="0" err="1"/>
              <a:t>cilvēku</a:t>
            </a:r>
            <a:r>
              <a:rPr lang="en-US" sz="2400" dirty="0"/>
              <a:t> </a:t>
            </a:r>
            <a:r>
              <a:rPr lang="en-US" sz="2400" dirty="0" err="1"/>
              <a:t>iesaiste</a:t>
            </a:r>
            <a:r>
              <a:rPr lang="en-US" sz="2400" dirty="0"/>
              <a:t> NVO/</a:t>
            </a:r>
            <a:r>
              <a:rPr lang="en-US" sz="2400" dirty="0" err="1"/>
              <a:t>politikā</a:t>
            </a:r>
            <a:endParaRPr lang="en-US" sz="2400" dirty="0"/>
          </a:p>
          <a:p>
            <a:pPr marL="285750" indent="-285750">
              <a:buClr>
                <a:srgbClr val="00B050"/>
              </a:buClr>
              <a:buSzPct val="90000"/>
              <a:buFont typeface="Lucida Grande" panose="020B0600040502020204" pitchFamily="34" charset="0"/>
              <a:buChar char="►"/>
            </a:pPr>
            <a:r>
              <a:rPr lang="en-US" sz="2400" b="1" dirty="0" err="1"/>
              <a:t>Pamatbrīvības</a:t>
            </a:r>
            <a:r>
              <a:rPr lang="en-US" sz="2400" b="1" dirty="0"/>
              <a:t>: </a:t>
            </a:r>
            <a:r>
              <a:rPr lang="en-US" sz="2400" dirty="0" err="1"/>
              <a:t>vārda</a:t>
            </a:r>
            <a:r>
              <a:rPr lang="en-US" sz="2400" dirty="0"/>
              <a:t>, </a:t>
            </a:r>
            <a:r>
              <a:rPr lang="en-US" sz="2400" dirty="0" err="1"/>
              <a:t>preses</a:t>
            </a:r>
            <a:r>
              <a:rPr lang="en-US" sz="2400" dirty="0"/>
              <a:t>, </a:t>
            </a:r>
            <a:r>
              <a:rPr lang="en-US" sz="2400" dirty="0" err="1"/>
              <a:t>biedrošanās</a:t>
            </a:r>
            <a:r>
              <a:rPr lang="en-US" sz="2400" dirty="0"/>
              <a:t>, </a:t>
            </a:r>
            <a:r>
              <a:rPr lang="en-US" sz="2400" dirty="0" err="1"/>
              <a:t>pulcēšanās</a:t>
            </a:r>
            <a:r>
              <a:rPr lang="en-US" sz="2400" dirty="0"/>
              <a:t>, </a:t>
            </a:r>
            <a:r>
              <a:rPr lang="en-US" sz="2400" dirty="0" err="1"/>
              <a:t>apziņas</a:t>
            </a:r>
            <a:r>
              <a:rPr lang="en-US" sz="2400" dirty="0"/>
              <a:t> </a:t>
            </a:r>
            <a:r>
              <a:rPr lang="en-US" sz="2400" dirty="0" err="1"/>
              <a:t>brīvības</a:t>
            </a:r>
            <a:r>
              <a:rPr lang="en-US" sz="2400" dirty="0"/>
              <a:t>.</a:t>
            </a:r>
          </a:p>
        </p:txBody>
      </p:sp>
    </p:spTree>
    <p:extLst>
      <p:ext uri="{BB962C8B-B14F-4D97-AF65-F5344CB8AC3E}">
        <p14:creationId xmlns:p14="http://schemas.microsoft.com/office/powerpoint/2010/main" val="5466629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v-LV" dirty="0" err="1"/>
              <a:t>Haņs</a:t>
            </a:r>
            <a:r>
              <a:rPr lang="lv-LV" dirty="0"/>
              <a:t> </a:t>
            </a:r>
            <a:r>
              <a:rPr lang="lv-LV" dirty="0" err="1"/>
              <a:t>Feidzi</a:t>
            </a:r>
            <a:r>
              <a:rPr lang="lv-LV" dirty="0"/>
              <a:t> – 5.,6.zīm. </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529602"/>
            <a:ext cx="3124200" cy="4099548"/>
          </a:xfrm>
          <a:prstGeom prst="rect">
            <a:avLst/>
          </a:prstGeom>
          <a:ln>
            <a:solidFill>
              <a:srgbClr val="002060"/>
            </a:solidFill>
          </a:ln>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4498" y="603283"/>
            <a:ext cx="1962102" cy="4378870"/>
          </a:xfrm>
          <a:prstGeom prst="rect">
            <a:avLst/>
          </a:prstGeom>
          <a:ln>
            <a:solidFill>
              <a:srgbClr val="002060"/>
            </a:solidFill>
          </a:ln>
        </p:spPr>
      </p:pic>
      <p:sp>
        <p:nvSpPr>
          <p:cNvPr id="6" name="Oval 5"/>
          <p:cNvSpPr/>
          <p:nvPr/>
        </p:nvSpPr>
        <p:spPr>
          <a:xfrm>
            <a:off x="457200" y="514350"/>
            <a:ext cx="381000" cy="38100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6667995" y="3333750"/>
            <a:ext cx="381000" cy="38100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lv-LV" b="1" dirty="0">
                <a:solidFill>
                  <a:schemeClr val="tx1"/>
                </a:solidFill>
                <a:latin typeface="Times New Roman" panose="02020603050405020304" pitchFamily="18" charset="0"/>
                <a:cs typeface="Times New Roman" panose="02020603050405020304" pitchFamily="18" charset="0"/>
              </a:rPr>
              <a:t>6</a:t>
            </a:r>
            <a:endParaRPr lang="en-GB"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95718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BDD1B-54E4-C949-B0D8-1D6C070E2A5D}"/>
              </a:ext>
            </a:extLst>
          </p:cNvPr>
          <p:cNvSpPr>
            <a:spLocks noGrp="1"/>
          </p:cNvSpPr>
          <p:nvPr>
            <p:ph type="title"/>
          </p:nvPr>
        </p:nvSpPr>
        <p:spPr/>
        <p:txBody>
          <a:bodyPr/>
          <a:lstStyle/>
          <a:p>
            <a:r>
              <a:rPr lang="en-US" dirty="0" err="1"/>
              <a:t>Ilmārs</a:t>
            </a:r>
            <a:r>
              <a:rPr lang="en-US" dirty="0"/>
              <a:t> </a:t>
            </a:r>
            <a:r>
              <a:rPr lang="en-US" dirty="0" err="1"/>
              <a:t>Šlāpins</a:t>
            </a:r>
            <a:endParaRPr lang="en-US" dirty="0"/>
          </a:p>
        </p:txBody>
      </p:sp>
      <p:sp>
        <p:nvSpPr>
          <p:cNvPr id="3" name="Text Placeholder 2">
            <a:extLst>
              <a:ext uri="{FF2B5EF4-FFF2-40B4-BE49-F238E27FC236}">
                <a16:creationId xmlns:a16="http://schemas.microsoft.com/office/drawing/2014/main" id="{388B07C5-1471-3C48-9FB8-D3F4FFA489AB}"/>
              </a:ext>
            </a:extLst>
          </p:cNvPr>
          <p:cNvSpPr>
            <a:spLocks noGrp="1"/>
          </p:cNvSpPr>
          <p:nvPr>
            <p:ph type="body" idx="10"/>
          </p:nvPr>
        </p:nvSpPr>
        <p:spPr/>
        <p:txBody>
          <a:bodyPr/>
          <a:lstStyle/>
          <a:p>
            <a:pPr marL="285750" indent="-285750">
              <a:buClr>
                <a:srgbClr val="00B050"/>
              </a:buClr>
              <a:buSzPct val="90000"/>
              <a:buFont typeface="Lucida Grande" panose="020B0600040502020204" pitchFamily="34" charset="0"/>
              <a:buChar char="►"/>
            </a:pPr>
            <a:r>
              <a:rPr lang="lv-LV" sz="2400" dirty="0"/>
              <a:t>Atkal garām? Met vēlreiz.</a:t>
            </a:r>
          </a:p>
          <a:p>
            <a:pPr marL="285750" indent="-285750">
              <a:buClr>
                <a:srgbClr val="00B050"/>
              </a:buClr>
              <a:buSzPct val="90000"/>
              <a:buFont typeface="Lucida Grande" panose="020B0600040502020204" pitchFamily="34" charset="0"/>
              <a:buChar char="►"/>
            </a:pPr>
            <a:r>
              <a:rPr lang="lv-LV" sz="2400" dirty="0"/>
              <a:t>Bet neatsakies no šīs spēles.</a:t>
            </a:r>
          </a:p>
          <a:p>
            <a:pPr marL="285750" indent="-285750">
              <a:buClr>
                <a:srgbClr val="00B050"/>
              </a:buClr>
              <a:buSzPct val="90000"/>
              <a:buFont typeface="Lucida Grande" panose="020B0600040502020204" pitchFamily="34" charset="0"/>
              <a:buChar char="►"/>
            </a:pPr>
            <a:r>
              <a:rPr lang="lv-LV" sz="2400" dirty="0"/>
              <a:t>Ja tu izlaidīsi bumbu no rokām, to paņems kāds cits. Pāris reižu neiznāksi spēles laukumā, un tev nospers ne tikai bumbu, bet arī grozu noskrūvēs un aiznesīs prom.</a:t>
            </a:r>
          </a:p>
          <a:p>
            <a:pPr marL="285750" indent="-285750">
              <a:buClr>
                <a:srgbClr val="00B050"/>
              </a:buClr>
              <a:buSzPct val="90000"/>
              <a:buFont typeface="Lucida Grande" panose="020B0600040502020204" pitchFamily="34" charset="0"/>
              <a:buChar char="►"/>
            </a:pPr>
            <a:r>
              <a:rPr lang="lv-LV" sz="2400" dirty="0"/>
              <a:t>Kāpēc es to visu rakstu? Man ir savtīgi iemesli. Es skaidri apzinos, ka no tavas brīvības ir atkarīga arī manējā.</a:t>
            </a:r>
          </a:p>
          <a:p>
            <a:pPr marL="285750" indent="-285750">
              <a:buClr>
                <a:srgbClr val="00B050"/>
              </a:buClr>
              <a:buSzPct val="90000"/>
              <a:buFont typeface="Lucida Grande" panose="020B0600040502020204" pitchFamily="34" charset="0"/>
              <a:buChar char="►"/>
            </a:pPr>
            <a:r>
              <a:rPr lang="lv-LV" sz="2400" dirty="0"/>
              <a:t>Es nevaru būt brīvs, dzīvojot nebrīvu cilvēku valstī.</a:t>
            </a:r>
          </a:p>
          <a:p>
            <a:pPr marL="285750" indent="-285750">
              <a:buClr>
                <a:srgbClr val="00B050"/>
              </a:buClr>
              <a:buSzPct val="90000"/>
              <a:buFont typeface="Lucida Grande" panose="020B0600040502020204" pitchFamily="34" charset="0"/>
              <a:buChar char="►"/>
            </a:pPr>
            <a:r>
              <a:rPr lang="lv-LV" sz="2400" dirty="0"/>
              <a:t>Tu man esi vajadzīgs. Brīvs.</a:t>
            </a:r>
          </a:p>
          <a:p>
            <a:endParaRPr lang="en-US" dirty="0"/>
          </a:p>
        </p:txBody>
      </p:sp>
    </p:spTree>
    <p:extLst>
      <p:ext uri="{BB962C8B-B14F-4D97-AF65-F5344CB8AC3E}">
        <p14:creationId xmlns:p14="http://schemas.microsoft.com/office/powerpoint/2010/main" val="1483318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105C-7FA2-7043-B185-EB49A4C59738}"/>
              </a:ext>
            </a:extLst>
          </p:cNvPr>
          <p:cNvSpPr>
            <a:spLocks noGrp="1"/>
          </p:cNvSpPr>
          <p:nvPr>
            <p:ph type="title"/>
          </p:nvPr>
        </p:nvSpPr>
        <p:spPr/>
        <p:txBody>
          <a:bodyPr/>
          <a:lstStyle/>
          <a:p>
            <a:r>
              <a:rPr lang="en-US" dirty="0" err="1"/>
              <a:t>Cik</a:t>
            </a:r>
            <a:r>
              <a:rPr lang="en-US" dirty="0"/>
              <a:t> </a:t>
            </a:r>
            <a:r>
              <a:rPr lang="en-US" dirty="0" err="1"/>
              <a:t>ilgi</a:t>
            </a:r>
            <a:r>
              <a:rPr lang="en-US" dirty="0"/>
              <a:t> pie </a:t>
            </a:r>
            <a:r>
              <a:rPr lang="en-US" dirty="0" err="1"/>
              <a:t>varas</a:t>
            </a:r>
            <a:r>
              <a:rPr lang="en-US" dirty="0"/>
              <a:t> </a:t>
            </a:r>
            <a:r>
              <a:rPr lang="en-US" dirty="0" err="1"/>
              <a:t>ir</a:t>
            </a:r>
            <a:r>
              <a:rPr lang="en-US" dirty="0"/>
              <a:t> </a:t>
            </a:r>
            <a:r>
              <a:rPr lang="en-US" dirty="0" err="1"/>
              <a:t>valdība</a:t>
            </a:r>
            <a:r>
              <a:rPr lang="en-US" dirty="0"/>
              <a:t>: 2017.g. </a:t>
            </a:r>
            <a:r>
              <a:rPr lang="en-US" dirty="0" err="1"/>
              <a:t>pavasara</a:t>
            </a:r>
            <a:r>
              <a:rPr lang="en-US" dirty="0"/>
              <a:t> </a:t>
            </a:r>
            <a:r>
              <a:rPr lang="en-US" dirty="0" err="1"/>
              <a:t>dati</a:t>
            </a:r>
            <a:endParaRPr lang="en-US" dirty="0"/>
          </a:p>
        </p:txBody>
      </p:sp>
      <p:pic>
        <p:nvPicPr>
          <p:cNvPr id="4" name="Picture 3">
            <a:extLst>
              <a:ext uri="{FF2B5EF4-FFF2-40B4-BE49-F238E27FC236}">
                <a16:creationId xmlns:a16="http://schemas.microsoft.com/office/drawing/2014/main" id="{BF14258B-33E3-FB41-8ABA-0383C4F241ED}"/>
              </a:ext>
            </a:extLst>
          </p:cNvPr>
          <p:cNvPicPr>
            <a:picLocks noChangeAspect="1"/>
          </p:cNvPicPr>
          <p:nvPr/>
        </p:nvPicPr>
        <p:blipFill>
          <a:blip r:embed="rId2"/>
          <a:stretch>
            <a:fillRect/>
          </a:stretch>
        </p:blipFill>
        <p:spPr>
          <a:xfrm>
            <a:off x="3405890" y="676541"/>
            <a:ext cx="5430323" cy="4326157"/>
          </a:xfrm>
          <a:prstGeom prst="rect">
            <a:avLst/>
          </a:prstGeom>
          <a:ln>
            <a:solidFill>
              <a:schemeClr val="accent1"/>
            </a:solidFill>
          </a:ln>
        </p:spPr>
      </p:pic>
      <p:pic>
        <p:nvPicPr>
          <p:cNvPr id="5" name="Picture 2" descr="A metastable system with a weakly stable state (1), an unstable transition state (2) and a strongly stable state (3)">
            <a:extLst>
              <a:ext uri="{FF2B5EF4-FFF2-40B4-BE49-F238E27FC236}">
                <a16:creationId xmlns:a16="http://schemas.microsoft.com/office/drawing/2014/main" id="{95C9DC20-53BD-3340-9070-4095D79194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28" t="9412" r="4707" b="10589"/>
          <a:stretch/>
        </p:blipFill>
        <p:spPr bwMode="auto">
          <a:xfrm>
            <a:off x="381000" y="1401989"/>
            <a:ext cx="2377440" cy="155448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B6B4E95-5040-AF43-929A-C0C67522BEDD}"/>
              </a:ext>
            </a:extLst>
          </p:cNvPr>
          <p:cNvSpPr txBox="1"/>
          <p:nvPr/>
        </p:nvSpPr>
        <p:spPr>
          <a:xfrm>
            <a:off x="228601" y="755658"/>
            <a:ext cx="3024890" cy="646331"/>
          </a:xfrm>
          <a:prstGeom prst="rect">
            <a:avLst/>
          </a:prstGeom>
          <a:noFill/>
        </p:spPr>
        <p:txBody>
          <a:bodyPr wrap="square" rtlCol="0">
            <a:spAutoFit/>
          </a:bodyPr>
          <a:lstStyle/>
          <a:p>
            <a:r>
              <a:rPr lang="en-US" dirty="0" err="1"/>
              <a:t>Varas</a:t>
            </a:r>
            <a:r>
              <a:rPr lang="en-US" dirty="0"/>
              <a:t> </a:t>
            </a:r>
            <a:r>
              <a:rPr lang="en-US" dirty="0" err="1"/>
              <a:t>nomaināmība</a:t>
            </a:r>
            <a:r>
              <a:rPr lang="en-US" dirty="0"/>
              <a:t> un </a:t>
            </a:r>
            <a:r>
              <a:rPr lang="en-US" dirty="0" err="1"/>
              <a:t>stabilitāte</a:t>
            </a:r>
            <a:r>
              <a:rPr lang="en-US" dirty="0"/>
              <a:t>. </a:t>
            </a:r>
          </a:p>
        </p:txBody>
      </p:sp>
    </p:spTree>
    <p:extLst>
      <p:ext uri="{BB962C8B-B14F-4D97-AF65-F5344CB8AC3E}">
        <p14:creationId xmlns:p14="http://schemas.microsoft.com/office/powerpoint/2010/main" val="2561421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C98C1-2F80-414A-8040-A60F61793D98}"/>
              </a:ext>
            </a:extLst>
          </p:cNvPr>
          <p:cNvSpPr>
            <a:spLocks noGrp="1"/>
          </p:cNvSpPr>
          <p:nvPr>
            <p:ph type="title"/>
          </p:nvPr>
        </p:nvSpPr>
        <p:spPr/>
        <p:txBody>
          <a:bodyPr/>
          <a:lstStyle/>
          <a:p>
            <a:r>
              <a:rPr lang="en-US" dirty="0" err="1"/>
              <a:t>Demokrātijas</a:t>
            </a:r>
            <a:r>
              <a:rPr lang="en-US" dirty="0"/>
              <a:t> </a:t>
            </a:r>
            <a:r>
              <a:rPr lang="en-US" dirty="0" err="1"/>
              <a:t>riski</a:t>
            </a:r>
            <a:r>
              <a:rPr lang="en-US" dirty="0"/>
              <a:t> (The Road to Unfreedom; </a:t>
            </a:r>
            <a:r>
              <a:rPr lang="en-US" dirty="0" err="1"/>
              <a:t>T.Snyder</a:t>
            </a:r>
            <a:r>
              <a:rPr lang="en-US" dirty="0"/>
              <a:t>)</a:t>
            </a:r>
          </a:p>
        </p:txBody>
      </p:sp>
      <p:sp>
        <p:nvSpPr>
          <p:cNvPr id="3" name="Text Placeholder 2">
            <a:extLst>
              <a:ext uri="{FF2B5EF4-FFF2-40B4-BE49-F238E27FC236}">
                <a16:creationId xmlns:a16="http://schemas.microsoft.com/office/drawing/2014/main" id="{6EB1201D-1806-C045-886D-BDA5D8845B97}"/>
              </a:ext>
            </a:extLst>
          </p:cNvPr>
          <p:cNvSpPr>
            <a:spLocks noGrp="1"/>
          </p:cNvSpPr>
          <p:nvPr>
            <p:ph type="body" idx="10"/>
          </p:nvPr>
        </p:nvSpPr>
        <p:spPr/>
        <p:txBody>
          <a:bodyPr/>
          <a:lstStyle/>
          <a:p>
            <a:pPr marL="342900" indent="-342900">
              <a:buAutoNum type="arabicParenBoth"/>
            </a:pPr>
            <a:r>
              <a:rPr lang="lv-LV" sz="2400" dirty="0"/>
              <a:t>Vienpusīgi mediji </a:t>
            </a:r>
            <a:br>
              <a:rPr lang="lv-LV" sz="2400" dirty="0"/>
            </a:br>
            <a:r>
              <a:rPr lang="lv-LV" sz="2400"/>
              <a:t>- </a:t>
            </a:r>
            <a:r>
              <a:rPr lang="lv-LV" sz="2400" dirty="0"/>
              <a:t>N</a:t>
            </a:r>
            <a:r>
              <a:rPr lang="lv-LV" sz="2400"/>
              <a:t>av </a:t>
            </a:r>
            <a:r>
              <a:rPr lang="lv-LV" sz="2400" dirty="0"/>
              <a:t>vietējo ziņu</a:t>
            </a:r>
            <a:br>
              <a:rPr lang="lv-LV" sz="2400" dirty="0"/>
            </a:br>
            <a:r>
              <a:rPr lang="lv-LV" sz="2400" dirty="0"/>
              <a:t>- TV pārtaisa ziņas par izklaidi</a:t>
            </a:r>
            <a:br>
              <a:rPr lang="lv-LV" sz="2400" dirty="0"/>
            </a:br>
            <a:r>
              <a:rPr lang="lv-LV" sz="2400" dirty="0"/>
              <a:t>- Sociālie tīkli ļauj dzīvot burbulī</a:t>
            </a:r>
          </a:p>
          <a:p>
            <a:pPr marL="342900" indent="-342900">
              <a:buAutoNum type="arabicParenBoth"/>
            </a:pPr>
            <a:r>
              <a:rPr lang="lv-LV" sz="2400" dirty="0"/>
              <a:t>Polarizēta sabiedrība, netīri paņēmieni partiju cīņās </a:t>
            </a:r>
          </a:p>
          <a:p>
            <a:pPr marL="342900" indent="-342900">
              <a:buAutoNum type="arabicParenBoth"/>
            </a:pPr>
            <a:r>
              <a:rPr lang="lv-LV" sz="2400" dirty="0"/>
              <a:t>Sociālā nevienlīdzība. </a:t>
            </a:r>
          </a:p>
          <a:p>
            <a:r>
              <a:rPr lang="en-US" sz="2400" dirty="0">
                <a:hlinkClick r:id="rId2"/>
              </a:rPr>
              <a:t>https://www.youtube.com/watch?v=nOQoXwIIbW8</a:t>
            </a:r>
            <a:r>
              <a:rPr lang="en-US" sz="2400" dirty="0"/>
              <a:t> </a:t>
            </a:r>
          </a:p>
          <a:p>
            <a:r>
              <a:rPr lang="en-US" sz="2400" dirty="0"/>
              <a:t>Timothy Snyder Speaks: America Defeats America</a:t>
            </a:r>
          </a:p>
        </p:txBody>
      </p:sp>
    </p:spTree>
    <p:extLst>
      <p:ext uri="{BB962C8B-B14F-4D97-AF65-F5344CB8AC3E}">
        <p14:creationId xmlns:p14="http://schemas.microsoft.com/office/powerpoint/2010/main" val="2216048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5DF8EE-0FC7-F847-90B7-72CE2B86AA5A}"/>
              </a:ext>
            </a:extLst>
          </p:cNvPr>
          <p:cNvSpPr>
            <a:spLocks noGrp="1"/>
          </p:cNvSpPr>
          <p:nvPr>
            <p:ph idx="1"/>
          </p:nvPr>
        </p:nvSpPr>
        <p:spPr/>
        <p:txBody>
          <a:bodyPr/>
          <a:lstStyle/>
          <a:p>
            <a:r>
              <a:rPr lang="en-US" dirty="0" err="1"/>
              <a:t>Vēlēšanu</a:t>
            </a:r>
            <a:r>
              <a:rPr lang="en-US" dirty="0"/>
              <a:t> "</a:t>
            </a:r>
            <a:r>
              <a:rPr lang="en-US" dirty="0" err="1"/>
              <a:t>disproporcionalitāte</a:t>
            </a:r>
            <a:r>
              <a:rPr lang="en-US" dirty="0"/>
              <a:t>"</a:t>
            </a:r>
          </a:p>
          <a:p>
            <a:r>
              <a:rPr lang="en-US" dirty="0" err="1"/>
              <a:t>Mažoritārās</a:t>
            </a:r>
            <a:r>
              <a:rPr lang="en-US" dirty="0"/>
              <a:t> </a:t>
            </a:r>
            <a:r>
              <a:rPr lang="en-US" dirty="0" err="1"/>
              <a:t>sistēmas</a:t>
            </a:r>
            <a:endParaRPr lang="en-US" dirty="0"/>
          </a:p>
          <a:p>
            <a:r>
              <a:rPr lang="en-US" dirty="0" err="1"/>
              <a:t>Proporcionālās</a:t>
            </a:r>
            <a:r>
              <a:rPr lang="en-US" dirty="0"/>
              <a:t> </a:t>
            </a:r>
            <a:r>
              <a:rPr lang="en-US" dirty="0" err="1"/>
              <a:t>sistēmas</a:t>
            </a:r>
            <a:r>
              <a:rPr lang="en-US" dirty="0"/>
              <a:t> un </a:t>
            </a:r>
            <a:r>
              <a:rPr lang="en-US" dirty="0" err="1"/>
              <a:t>Senlaga</a:t>
            </a:r>
            <a:r>
              <a:rPr lang="en-US" dirty="0"/>
              <a:t> </a:t>
            </a:r>
            <a:r>
              <a:rPr lang="en-US" dirty="0" err="1"/>
              <a:t>noapaļošana</a:t>
            </a:r>
            <a:endParaRPr lang="en-US" dirty="0"/>
          </a:p>
        </p:txBody>
      </p:sp>
      <p:sp>
        <p:nvSpPr>
          <p:cNvPr id="3" name="Title 2">
            <a:extLst>
              <a:ext uri="{FF2B5EF4-FFF2-40B4-BE49-F238E27FC236}">
                <a16:creationId xmlns:a16="http://schemas.microsoft.com/office/drawing/2014/main" id="{CAE179FF-41F2-5D48-BA55-90B7828DC3AC}"/>
              </a:ext>
            </a:extLst>
          </p:cNvPr>
          <p:cNvSpPr>
            <a:spLocks noGrp="1"/>
          </p:cNvSpPr>
          <p:nvPr>
            <p:ph type="title"/>
          </p:nvPr>
        </p:nvSpPr>
        <p:spPr/>
        <p:txBody>
          <a:bodyPr/>
          <a:lstStyle/>
          <a:p>
            <a:r>
              <a:rPr lang="en-US" dirty="0" err="1"/>
              <a:t>Ko</a:t>
            </a:r>
            <a:r>
              <a:rPr lang="en-US" dirty="0"/>
              <a:t> </a:t>
            </a:r>
            <a:r>
              <a:rPr lang="en-US" dirty="0" err="1"/>
              <a:t>maina</a:t>
            </a:r>
            <a:r>
              <a:rPr lang="en-US" dirty="0"/>
              <a:t> </a:t>
            </a:r>
            <a:r>
              <a:rPr lang="en-US" dirty="0" err="1"/>
              <a:t>viena</a:t>
            </a:r>
            <a:r>
              <a:rPr lang="en-US" dirty="0"/>
              <a:t> </a:t>
            </a:r>
            <a:r>
              <a:rPr lang="en-US" dirty="0" err="1"/>
              <a:t>balss</a:t>
            </a:r>
            <a:r>
              <a:rPr lang="en-US" dirty="0"/>
              <a:t> (</a:t>
            </a:r>
            <a:r>
              <a:rPr lang="en-US" dirty="0" err="1"/>
              <a:t>Matemātiskā</a:t>
            </a:r>
            <a:r>
              <a:rPr lang="en-US" dirty="0"/>
              <a:t> </a:t>
            </a:r>
            <a:r>
              <a:rPr lang="en-US" dirty="0" err="1"/>
              <a:t>daļa</a:t>
            </a:r>
            <a:r>
              <a:rPr lang="en-US" dirty="0"/>
              <a:t>)</a:t>
            </a:r>
          </a:p>
        </p:txBody>
      </p:sp>
    </p:spTree>
    <p:extLst>
      <p:ext uri="{BB962C8B-B14F-4D97-AF65-F5344CB8AC3E}">
        <p14:creationId xmlns:p14="http://schemas.microsoft.com/office/powerpoint/2010/main" val="4093838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1012B-C222-7D42-9B3C-B1BCD4A46EB6}"/>
              </a:ext>
            </a:extLst>
          </p:cNvPr>
          <p:cNvSpPr>
            <a:spLocks noGrp="1"/>
          </p:cNvSpPr>
          <p:nvPr>
            <p:ph type="title"/>
          </p:nvPr>
        </p:nvSpPr>
        <p:spPr>
          <a:xfrm>
            <a:off x="4038600" y="-9000"/>
            <a:ext cx="3656760" cy="522720"/>
          </a:xfrm>
        </p:spPr>
        <p:txBody>
          <a:bodyPr/>
          <a:lstStyle/>
          <a:p>
            <a:r>
              <a:rPr lang="lv-LV" dirty="0" err="1"/>
              <a:t>Disproporcionalit</a:t>
            </a:r>
            <a:r>
              <a:rPr lang="ru-RU" dirty="0" err="1"/>
              <a:t>ā</a:t>
            </a:r>
            <a:r>
              <a:rPr lang="lv-LV" dirty="0"/>
              <a:t>te</a:t>
            </a:r>
            <a:endParaRPr lang="en-US" dirty="0"/>
          </a:p>
        </p:txBody>
      </p:sp>
      <p:sp>
        <p:nvSpPr>
          <p:cNvPr id="3" name="Text Placeholder 2">
            <a:extLst>
              <a:ext uri="{FF2B5EF4-FFF2-40B4-BE49-F238E27FC236}">
                <a16:creationId xmlns:a16="http://schemas.microsoft.com/office/drawing/2014/main" id="{8345E605-DE00-634E-934A-8B9B08105F8C}"/>
              </a:ext>
            </a:extLst>
          </p:cNvPr>
          <p:cNvSpPr>
            <a:spLocks noGrp="1"/>
          </p:cNvSpPr>
          <p:nvPr>
            <p:ph type="body" idx="10"/>
          </p:nvPr>
        </p:nvSpPr>
        <p:spPr>
          <a:xfrm>
            <a:off x="4264025" y="742950"/>
            <a:ext cx="3803650" cy="1442935"/>
          </a:xfrm>
        </p:spPr>
        <p:txBody>
          <a:bodyPr/>
          <a:lstStyle/>
          <a:p>
            <a:r>
              <a:rPr lang="en-US" dirty="0">
                <a:hlinkClick r:id="rId2"/>
              </a:rPr>
              <a:t>https://twitter.com/europeelects/status/982781695387631616</a:t>
            </a:r>
            <a:r>
              <a:rPr lang="en-US" dirty="0"/>
              <a:t> </a:t>
            </a:r>
          </a:p>
          <a:p>
            <a:r>
              <a:rPr lang="en-US" dirty="0" err="1"/>
              <a:t>Fidesz</a:t>
            </a:r>
            <a:r>
              <a:rPr lang="en-US" dirty="0"/>
              <a:t> </a:t>
            </a:r>
            <a:r>
              <a:rPr lang="en-US" dirty="0" err="1"/>
              <a:t>partija</a:t>
            </a:r>
            <a:r>
              <a:rPr lang="en-US" dirty="0"/>
              <a:t> </a:t>
            </a:r>
            <a:r>
              <a:rPr lang="en-US" dirty="0" err="1"/>
              <a:t>Ungārijas</a:t>
            </a:r>
            <a:r>
              <a:rPr lang="en-US" dirty="0"/>
              <a:t> 2018.g. </a:t>
            </a:r>
            <a:r>
              <a:rPr lang="en-US" dirty="0" err="1"/>
              <a:t>vēlēšanās</a:t>
            </a:r>
            <a:r>
              <a:rPr lang="en-US" dirty="0"/>
              <a:t> </a:t>
            </a:r>
            <a:r>
              <a:rPr lang="en-US" dirty="0" err="1"/>
              <a:t>saņēma</a:t>
            </a:r>
            <a:r>
              <a:rPr lang="en-US" dirty="0"/>
              <a:t> 49.27% </a:t>
            </a:r>
            <a:r>
              <a:rPr lang="en-US" dirty="0" err="1"/>
              <a:t>balsu</a:t>
            </a:r>
            <a:r>
              <a:rPr lang="en-US" dirty="0"/>
              <a:t> un </a:t>
            </a:r>
            <a:r>
              <a:rPr lang="en-US" dirty="0" err="1"/>
              <a:t>ieguva</a:t>
            </a:r>
            <a:r>
              <a:rPr lang="en-US" dirty="0"/>
              <a:t> 133 no 199 (66.8%) </a:t>
            </a:r>
            <a:r>
              <a:rPr lang="en-US" dirty="0" err="1"/>
              <a:t>vietu</a:t>
            </a:r>
            <a:r>
              <a:rPr lang="en-US" dirty="0"/>
              <a:t>.</a:t>
            </a:r>
          </a:p>
          <a:p>
            <a:endParaRPr lang="en-US" dirty="0"/>
          </a:p>
          <a:p>
            <a:endParaRPr lang="en-US" dirty="0"/>
          </a:p>
        </p:txBody>
      </p:sp>
      <p:pic>
        <p:nvPicPr>
          <p:cNvPr id="5" name="Picture 4">
            <a:extLst>
              <a:ext uri="{FF2B5EF4-FFF2-40B4-BE49-F238E27FC236}">
                <a16:creationId xmlns:a16="http://schemas.microsoft.com/office/drawing/2014/main" id="{6A595A61-4F06-254B-B767-849396A3A355}"/>
              </a:ext>
            </a:extLst>
          </p:cNvPr>
          <p:cNvPicPr>
            <a:picLocks noChangeAspect="1"/>
          </p:cNvPicPr>
          <p:nvPr/>
        </p:nvPicPr>
        <p:blipFill>
          <a:blip r:embed="rId3"/>
          <a:stretch>
            <a:fillRect/>
          </a:stretch>
        </p:blipFill>
        <p:spPr>
          <a:xfrm>
            <a:off x="6175789" y="2185885"/>
            <a:ext cx="1905000" cy="2694053"/>
          </a:xfrm>
          <a:prstGeom prst="rect">
            <a:avLst/>
          </a:prstGeom>
        </p:spPr>
      </p:pic>
      <p:pic>
        <p:nvPicPr>
          <p:cNvPr id="6" name="Picture 5">
            <a:extLst>
              <a:ext uri="{FF2B5EF4-FFF2-40B4-BE49-F238E27FC236}">
                <a16:creationId xmlns:a16="http://schemas.microsoft.com/office/drawing/2014/main" id="{DC068EA1-C185-D84A-9C7B-89513CFB63E5}"/>
              </a:ext>
            </a:extLst>
          </p:cNvPr>
          <p:cNvPicPr>
            <a:picLocks noChangeAspect="1"/>
          </p:cNvPicPr>
          <p:nvPr/>
        </p:nvPicPr>
        <p:blipFill>
          <a:blip r:embed="rId4"/>
          <a:stretch>
            <a:fillRect/>
          </a:stretch>
        </p:blipFill>
        <p:spPr>
          <a:xfrm>
            <a:off x="27709" y="15586"/>
            <a:ext cx="3857625" cy="5143500"/>
          </a:xfrm>
          <a:prstGeom prst="rect">
            <a:avLst/>
          </a:prstGeom>
        </p:spPr>
      </p:pic>
    </p:spTree>
    <p:extLst>
      <p:ext uri="{BB962C8B-B14F-4D97-AF65-F5344CB8AC3E}">
        <p14:creationId xmlns:p14="http://schemas.microsoft.com/office/powerpoint/2010/main" val="12327868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itle Slide">
  <a:themeElements>
    <a:clrScheme name="Forcepoint Palette">
      <a:dk1>
        <a:srgbClr val="43B02A"/>
      </a:dk1>
      <a:lt1>
        <a:srgbClr val="FFFFFF"/>
      </a:lt1>
      <a:dk2>
        <a:srgbClr val="000000"/>
      </a:dk2>
      <a:lt2>
        <a:srgbClr val="666465"/>
      </a:lt2>
      <a:accent1>
        <a:srgbClr val="E62D1E"/>
      </a:accent1>
      <a:accent2>
        <a:srgbClr val="FF6C0C"/>
      </a:accent2>
      <a:accent3>
        <a:srgbClr val="FFAD00"/>
      </a:accent3>
      <a:accent4>
        <a:srgbClr val="0A64AA"/>
      </a:accent4>
      <a:accent5>
        <a:srgbClr val="2093CF"/>
      </a:accent5>
      <a:accent6>
        <a:srgbClr val="80808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orcepoint PPTX Template - 2016-01-22a.potx" id="{D80DFC58-F814-4D82-9B27-F04FB0F87D7A}" vid="{A8EEB839-6761-4E9E-9A82-056589DF3853}"/>
    </a:ext>
  </a:extLst>
</a:theme>
</file>

<file path=ppt/theme/theme4.xml><?xml version="1.0" encoding="utf-8"?>
<a:theme xmlns:a="http://schemas.openxmlformats.org/drawingml/2006/main" name="Forcepoint PPTX Template - 2016-01-22a">
  <a:themeElements>
    <a:clrScheme name="Forcepoint Palette">
      <a:dk1>
        <a:srgbClr val="43B02A"/>
      </a:dk1>
      <a:lt1>
        <a:srgbClr val="FFFFFF"/>
      </a:lt1>
      <a:dk2>
        <a:srgbClr val="000000"/>
      </a:dk2>
      <a:lt2>
        <a:srgbClr val="666465"/>
      </a:lt2>
      <a:accent1>
        <a:srgbClr val="E62D1E"/>
      </a:accent1>
      <a:accent2>
        <a:srgbClr val="FF6C0C"/>
      </a:accent2>
      <a:accent3>
        <a:srgbClr val="FFAD00"/>
      </a:accent3>
      <a:accent4>
        <a:srgbClr val="0A64AA"/>
      </a:accent4>
      <a:accent5>
        <a:srgbClr val="2093CF"/>
      </a:accent5>
      <a:accent6>
        <a:srgbClr val="80808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orcepoint PPTX Template - 2016-01-22a.potx" id="{D80DFC58-F814-4D82-9B27-F04FB0F87D7A}" vid="{74117A76-D633-4793-8AB1-923034CCCB8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7976</TotalTime>
  <Words>2854</Words>
  <Application>Microsoft Macintosh PowerPoint</Application>
  <PresentationFormat>On-screen Show (16:9)</PresentationFormat>
  <Paragraphs>390</Paragraphs>
  <Slides>51</Slides>
  <Notes>11</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51</vt:i4>
      </vt:variant>
    </vt:vector>
  </HeadingPairs>
  <TitlesOfParts>
    <vt:vector size="64" baseType="lpstr">
      <vt:lpstr>DejaVu Sans</vt:lpstr>
      <vt:lpstr>StarSymbol</vt:lpstr>
      <vt:lpstr>Arial</vt:lpstr>
      <vt:lpstr>Calibri</vt:lpstr>
      <vt:lpstr>Cambria Math</vt:lpstr>
      <vt:lpstr>Lucida Grande</vt:lpstr>
      <vt:lpstr>Times New Roman</vt:lpstr>
      <vt:lpstr>Webdings</vt:lpstr>
      <vt:lpstr>Wingdings</vt:lpstr>
      <vt:lpstr>Office Theme</vt:lpstr>
      <vt:lpstr>1_Office Theme</vt:lpstr>
      <vt:lpstr>Title Slide</vt:lpstr>
      <vt:lpstr>Forcepoint PPTX Template - 2016-01-22a</vt:lpstr>
      <vt:lpstr>Par Saeimas vēlēšanām</vt:lpstr>
      <vt:lpstr>Ievads (sk. prezentācijas www.demografija.lv)</vt:lpstr>
      <vt:lpstr>Jautājumi</vt:lpstr>
      <vt:lpstr>Kas ir demokrātija</vt:lpstr>
      <vt:lpstr>Daži jēdzieni</vt:lpstr>
      <vt:lpstr>Cik ilgi pie varas ir valdība: 2017.g. pavasara dati</vt:lpstr>
      <vt:lpstr>Demokrātijas riski (The Road to Unfreedom; T.Snyder)</vt:lpstr>
      <vt:lpstr>Ko maina viena balss (Matemātiskā daļa)</vt:lpstr>
      <vt:lpstr>Disproporcionalitāte</vt:lpstr>
      <vt:lpstr>Mažoritārās sistēmas</vt:lpstr>
      <vt:lpstr>Gerrymander (radies no Gerry un Salamander)</vt:lpstr>
      <vt:lpstr>PowerPoint Presentation</vt:lpstr>
      <vt:lpstr>Kas notiek ja...</vt:lpstr>
      <vt:lpstr>12. Saeimas rezultātu piemērs</vt:lpstr>
      <vt:lpstr>Senlaga (Sainte-Laguë) aprēķins Vidzemē (12.Saeima)</vt:lpstr>
      <vt:lpstr>Ģeometrisks Senlaga piemērs: 3 partijas, 4 vietas</vt:lpstr>
      <vt:lpstr>PowerPoint Presentation</vt:lpstr>
      <vt:lpstr>Līdztiesība vēlētājiem un kandidātiem</vt:lpstr>
      <vt:lpstr>Vai Saeimas vēlēšanas ir vienlīdzīgas?</vt:lpstr>
      <vt:lpstr>Balsot var jebkurā apgabalā</vt:lpstr>
      <vt:lpstr>Eksponenciālais «sprādziens» jeb lavīna</vt:lpstr>
      <vt:lpstr>Cik veidos var nobalsot 13.Saeimas vēlēšanās?</vt:lpstr>
      <vt:lpstr>Vienmandātu (first-past-the-post vai alternative vote)</vt:lpstr>
      <vt:lpstr>Salīdzinājums ar citu valstu likumdevēju vēlēšanām</vt:lpstr>
      <vt:lpstr>Lokomotīves efekts – Coattail Effect</vt:lpstr>
      <vt:lpstr>Individuālās kampaņas</vt:lpstr>
      <vt:lpstr>PowerPoint Presentation</vt:lpstr>
      <vt:lpstr>Vēlēšanu vecums – parasti 18 g.v. (Austrija – no 16)</vt:lpstr>
      <vt:lpstr>Nepilsoņi (229 tūkstoši; ap 11% no iedzīvotājiem)</vt:lpstr>
      <vt:lpstr>Kandidātu dzimums – 12.Saeima</vt:lpstr>
      <vt:lpstr>12.Saeimas statistika</vt:lpstr>
      <vt:lpstr>Sievietes no kandidātiem, lielo partiju kandidātiem, ...</vt:lpstr>
      <vt:lpstr>Vēlēšanu "nopirkšana" vai "nozagšana"</vt:lpstr>
      <vt:lpstr>PowerPoint Presentation</vt:lpstr>
      <vt:lpstr>PowerPoint Presentation</vt:lpstr>
      <vt:lpstr>Stīvens Levits; Ilinoisas universitāte (Čikāga)</vt:lpstr>
      <vt:lpstr>Primorjes apgabala gubernatora vēlēšanu 2.kārta</vt:lpstr>
      <vt:lpstr>Benforda likums</vt:lpstr>
      <vt:lpstr>Etniskais balsojums</vt:lpstr>
      <vt:lpstr>PowerPoint Presentation</vt:lpstr>
      <vt:lpstr>"Kreisās un labās" partijas</vt:lpstr>
      <vt:lpstr>Mūsdienu politiskās ideoloģijas; to pārspīlējumi</vt:lpstr>
      <vt:lpstr>PowerPoint Presentation</vt:lpstr>
      <vt:lpstr>Ivara Ījaba klasifikācija</vt:lpstr>
      <vt:lpstr>PowerPoint Presentation</vt:lpstr>
      <vt:lpstr>Pirmā Samuēla grāmata, 8. nodaļa (apm. 1000 g.p.m.ē.)</vt:lpstr>
      <vt:lpstr>Pirmā Samuēla grāmata, 8.nodaļa</vt:lpstr>
      <vt:lpstr>Haņs Feidzi – 1 (apm. 280.–233.g. p.m.ē.)</vt:lpstr>
      <vt:lpstr>Haņs Feidzi – 2.,3.,4.zīm. </vt:lpstr>
      <vt:lpstr>Haņs Feidzi – 5.,6.zīm. </vt:lpstr>
      <vt:lpstr>Ilmārs Šlāpins</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Apsitis, Kalvis</dc:creator>
  <cp:lastModifiedBy>Apsitis, Kalvis</cp:lastModifiedBy>
  <cp:revision>410</cp:revision>
  <dcterms:modified xsi:type="dcterms:W3CDTF">2018-10-01T04:36:48Z</dcterms:modified>
</cp:coreProperties>
</file>